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42" r:id="rId3"/>
    <p:sldId id="320" r:id="rId4"/>
    <p:sldId id="354" r:id="rId5"/>
    <p:sldId id="322" r:id="rId6"/>
    <p:sldId id="325" r:id="rId7"/>
    <p:sldId id="344" r:id="rId8"/>
    <p:sldId id="357" r:id="rId9"/>
    <p:sldId id="356" r:id="rId10"/>
    <p:sldId id="346" r:id="rId11"/>
    <p:sldId id="347" r:id="rId12"/>
    <p:sldId id="349" r:id="rId13"/>
    <p:sldId id="350" r:id="rId14"/>
    <p:sldId id="351" r:id="rId15"/>
    <p:sldId id="352" r:id="rId16"/>
    <p:sldId id="355" r:id="rId17"/>
    <p:sldId id="258" r:id="rId18"/>
    <p:sldId id="300" r:id="rId19"/>
    <p:sldId id="260" r:id="rId20"/>
    <p:sldId id="293" r:id="rId21"/>
    <p:sldId id="263" r:id="rId22"/>
    <p:sldId id="274" r:id="rId23"/>
    <p:sldId id="348" r:id="rId24"/>
    <p:sldId id="338" r:id="rId25"/>
    <p:sldId id="339" r:id="rId26"/>
    <p:sldId id="340" r:id="rId27"/>
    <p:sldId id="341" r:id="rId28"/>
    <p:sldId id="296" r:id="rId29"/>
    <p:sldId id="317" r:id="rId30"/>
    <p:sldId id="264" r:id="rId31"/>
    <p:sldId id="318" r:id="rId32"/>
    <p:sldId id="319" r:id="rId33"/>
    <p:sldId id="343" r:id="rId34"/>
    <p:sldId id="330" r:id="rId35"/>
    <p:sldId id="331" r:id="rId36"/>
    <p:sldId id="332" r:id="rId37"/>
    <p:sldId id="333" r:id="rId38"/>
    <p:sldId id="334" r:id="rId39"/>
    <p:sldId id="335" r:id="rId40"/>
    <p:sldId id="337" r:id="rId41"/>
    <p:sldId id="359" r:id="rId42"/>
    <p:sldId id="272" r:id="rId43"/>
    <p:sldId id="323" r:id="rId44"/>
    <p:sldId id="324" r:id="rId45"/>
    <p:sldId id="308" r:id="rId46"/>
    <p:sldId id="321" r:id="rId47"/>
    <p:sldId id="327" r:id="rId48"/>
    <p:sldId id="353" r:id="rId49"/>
    <p:sldId id="328" r:id="rId5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3" autoAdjust="0"/>
    <p:restoredTop sz="76536" autoAdjust="0"/>
  </p:normalViewPr>
  <p:slideViewPr>
    <p:cSldViewPr>
      <p:cViewPr varScale="1">
        <p:scale>
          <a:sx n="67" d="100"/>
          <a:sy n="67" d="100"/>
        </p:scale>
        <p:origin x="1771" y="58"/>
      </p:cViewPr>
      <p:guideLst>
        <p:guide orient="horz" pos="2160"/>
        <p:guide pos="2880"/>
      </p:guideLst>
    </p:cSldViewPr>
  </p:slideViewPr>
  <p:outlineViewPr>
    <p:cViewPr>
      <p:scale>
        <a:sx n="33" d="100"/>
        <a:sy n="33" d="100"/>
      </p:scale>
      <p:origin x="0" y="108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FC74CE3-C2A4-4776-8411-93257EF4297E}" type="datetimeFigureOut">
              <a:rPr lang="en-GB" smtClean="0"/>
              <a:t>21/11/2021</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600A473-DBD6-4FB6-B684-09134473F140}" type="slidenum">
              <a:rPr lang="en-GB" smtClean="0"/>
              <a:t>‹#›</a:t>
            </a:fld>
            <a:endParaRPr lang="en-GB" dirty="0"/>
          </a:p>
        </p:txBody>
      </p:sp>
    </p:spTree>
    <p:extLst>
      <p:ext uri="{BB962C8B-B14F-4D97-AF65-F5344CB8AC3E}">
        <p14:creationId xmlns:p14="http://schemas.microsoft.com/office/powerpoint/2010/main" val="1996961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33</a:t>
            </a:fld>
            <a:endParaRPr lang="en-GB"/>
          </a:p>
        </p:txBody>
      </p:sp>
    </p:spTree>
    <p:extLst>
      <p:ext uri="{BB962C8B-B14F-4D97-AF65-F5344CB8AC3E}">
        <p14:creationId xmlns:p14="http://schemas.microsoft.com/office/powerpoint/2010/main" val="2626288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42</a:t>
            </a:fld>
            <a:endParaRPr lang="en-GB"/>
          </a:p>
        </p:txBody>
      </p:sp>
    </p:spTree>
    <p:extLst>
      <p:ext uri="{BB962C8B-B14F-4D97-AF65-F5344CB8AC3E}">
        <p14:creationId xmlns:p14="http://schemas.microsoft.com/office/powerpoint/2010/main" val="321686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practise letter formation daily in phonics.</a:t>
            </a:r>
          </a:p>
          <a:p>
            <a:r>
              <a:rPr lang="en-GB" dirty="0"/>
              <a:t>They use rhymes for letter formation taken from Read Write Inc Phonics Programme.</a:t>
            </a:r>
          </a:p>
        </p:txBody>
      </p:sp>
      <p:sp>
        <p:nvSpPr>
          <p:cNvPr id="4" name="Slide Number Placeholder 3"/>
          <p:cNvSpPr>
            <a:spLocks noGrp="1"/>
          </p:cNvSpPr>
          <p:nvPr>
            <p:ph type="sldNum" sz="quarter" idx="5"/>
          </p:nvPr>
        </p:nvSpPr>
        <p:spPr/>
        <p:txBody>
          <a:bodyPr/>
          <a:lstStyle/>
          <a:p>
            <a:fld id="{7600A473-DBD6-4FB6-B684-09134473F140}" type="slidenum">
              <a:rPr lang="en-GB" smtClean="0"/>
              <a:t>43</a:t>
            </a:fld>
            <a:endParaRPr lang="en-GB" dirty="0"/>
          </a:p>
        </p:txBody>
      </p:sp>
    </p:spTree>
    <p:extLst>
      <p:ext uri="{BB962C8B-B14F-4D97-AF65-F5344CB8AC3E}">
        <p14:creationId xmlns:p14="http://schemas.microsoft.com/office/powerpoint/2010/main" val="105530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44</a:t>
            </a:fld>
            <a:endParaRPr lang="en-GB" dirty="0"/>
          </a:p>
        </p:txBody>
      </p:sp>
    </p:spTree>
    <p:extLst>
      <p:ext uri="{BB962C8B-B14F-4D97-AF65-F5344CB8AC3E}">
        <p14:creationId xmlns:p14="http://schemas.microsoft.com/office/powerpoint/2010/main" val="375496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34</a:t>
            </a:fld>
            <a:endParaRPr lang="en-GB"/>
          </a:p>
        </p:txBody>
      </p:sp>
    </p:spTree>
    <p:extLst>
      <p:ext uri="{BB962C8B-B14F-4D97-AF65-F5344CB8AC3E}">
        <p14:creationId xmlns:p14="http://schemas.microsoft.com/office/powerpoint/2010/main" val="226717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35</a:t>
            </a:fld>
            <a:endParaRPr lang="en-GB"/>
          </a:p>
        </p:txBody>
      </p:sp>
    </p:spTree>
    <p:extLst>
      <p:ext uri="{BB962C8B-B14F-4D97-AF65-F5344CB8AC3E}">
        <p14:creationId xmlns:p14="http://schemas.microsoft.com/office/powerpoint/2010/main" val="185047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36</a:t>
            </a:fld>
            <a:endParaRPr lang="en-GB"/>
          </a:p>
        </p:txBody>
      </p:sp>
    </p:spTree>
    <p:extLst>
      <p:ext uri="{BB962C8B-B14F-4D97-AF65-F5344CB8AC3E}">
        <p14:creationId xmlns:p14="http://schemas.microsoft.com/office/powerpoint/2010/main" val="381770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37</a:t>
            </a:fld>
            <a:endParaRPr lang="en-GB"/>
          </a:p>
        </p:txBody>
      </p:sp>
    </p:spTree>
    <p:extLst>
      <p:ext uri="{BB962C8B-B14F-4D97-AF65-F5344CB8AC3E}">
        <p14:creationId xmlns:p14="http://schemas.microsoft.com/office/powerpoint/2010/main" val="231678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38</a:t>
            </a:fld>
            <a:endParaRPr lang="en-GB"/>
          </a:p>
        </p:txBody>
      </p:sp>
    </p:spTree>
    <p:extLst>
      <p:ext uri="{BB962C8B-B14F-4D97-AF65-F5344CB8AC3E}">
        <p14:creationId xmlns:p14="http://schemas.microsoft.com/office/powerpoint/2010/main" val="352890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39</a:t>
            </a:fld>
            <a:endParaRPr lang="en-GB"/>
          </a:p>
        </p:txBody>
      </p:sp>
    </p:spTree>
    <p:extLst>
      <p:ext uri="{BB962C8B-B14F-4D97-AF65-F5344CB8AC3E}">
        <p14:creationId xmlns:p14="http://schemas.microsoft.com/office/powerpoint/2010/main" val="145446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40</a:t>
            </a:fld>
            <a:endParaRPr lang="en-GB"/>
          </a:p>
        </p:txBody>
      </p:sp>
    </p:spTree>
    <p:extLst>
      <p:ext uri="{BB962C8B-B14F-4D97-AF65-F5344CB8AC3E}">
        <p14:creationId xmlns:p14="http://schemas.microsoft.com/office/powerpoint/2010/main" val="151307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00A473-DBD6-4FB6-B684-09134473F140}" type="slidenum">
              <a:rPr lang="en-GB" smtClean="0"/>
              <a:t>41</a:t>
            </a:fld>
            <a:endParaRPr lang="en-GB"/>
          </a:p>
        </p:txBody>
      </p:sp>
    </p:spTree>
    <p:extLst>
      <p:ext uri="{BB962C8B-B14F-4D97-AF65-F5344CB8AC3E}">
        <p14:creationId xmlns:p14="http://schemas.microsoft.com/office/powerpoint/2010/main" val="350766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226038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256568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296606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205850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234110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206525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927562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9840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1527336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66389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0B71A-6A6A-4B85-9840-1DCA23F03192}" type="datetimeFigureOut">
              <a:rPr lang="en-GB" smtClean="0"/>
              <a:t>21/11/2021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1953EE2-C2F1-4367-8575-C4B27C316BCC}" type="slidenum">
              <a:rPr lang="en-GB" smtClean="0"/>
              <a:t>‹#›</a:t>
            </a:fld>
            <a:endParaRPr lang="en-GB" dirty="0"/>
          </a:p>
        </p:txBody>
      </p:sp>
    </p:spTree>
    <p:extLst>
      <p:ext uri="{BB962C8B-B14F-4D97-AF65-F5344CB8AC3E}">
        <p14:creationId xmlns:p14="http://schemas.microsoft.com/office/powerpoint/2010/main" val="39649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0B71A-6A6A-4B85-9840-1DCA23F03192}" type="datetimeFigureOut">
              <a:rPr lang="en-GB" smtClean="0"/>
              <a:t>21/11/2021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53EE2-C2F1-4367-8575-C4B27C316BCC}" type="slidenum">
              <a:rPr lang="en-GB" smtClean="0"/>
              <a:t>‹#›</a:t>
            </a:fld>
            <a:endParaRPr lang="en-GB" dirty="0"/>
          </a:p>
        </p:txBody>
      </p:sp>
    </p:spTree>
    <p:extLst>
      <p:ext uri="{BB962C8B-B14F-4D97-AF65-F5344CB8AC3E}">
        <p14:creationId xmlns:p14="http://schemas.microsoft.com/office/powerpoint/2010/main" val="92034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tiff"/><Relationship Id="rId7"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Willow Bank Infant School</a:t>
            </a:r>
          </a:p>
        </p:txBody>
      </p:sp>
      <p:sp>
        <p:nvSpPr>
          <p:cNvPr id="3" name="Subtitle 2"/>
          <p:cNvSpPr>
            <a:spLocks noGrp="1"/>
          </p:cNvSpPr>
          <p:nvPr>
            <p:ph type="subTitle" idx="1"/>
          </p:nvPr>
        </p:nvSpPr>
        <p:spPr/>
        <p:txBody>
          <a:bodyPr>
            <a:normAutofit fontScale="85000" lnSpcReduction="20000"/>
          </a:bodyPr>
          <a:lstStyle/>
          <a:p>
            <a:r>
              <a:rPr lang="en-GB" dirty="0"/>
              <a:t>Foundation Stage </a:t>
            </a:r>
          </a:p>
          <a:p>
            <a:r>
              <a:rPr lang="en-GB" dirty="0"/>
              <a:t>Information Evening </a:t>
            </a:r>
          </a:p>
          <a:p>
            <a:r>
              <a:rPr lang="en-GB" dirty="0"/>
              <a:t>Thursday 11</a:t>
            </a:r>
            <a:r>
              <a:rPr lang="en-GB" baseline="30000" dirty="0"/>
              <a:t>th</a:t>
            </a:r>
            <a:r>
              <a:rPr lang="en-GB" dirty="0"/>
              <a:t> November 2021</a:t>
            </a:r>
          </a:p>
          <a:p>
            <a:r>
              <a:rPr lang="en-GB" dirty="0"/>
              <a:t>7pm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76345" y="476672"/>
            <a:ext cx="1591310" cy="1614805"/>
          </a:xfrm>
          <a:prstGeom prst="rect">
            <a:avLst/>
          </a:prstGeom>
          <a:noFill/>
          <a:ln>
            <a:noFill/>
          </a:ln>
        </p:spPr>
      </p:pic>
    </p:spTree>
    <p:extLst>
      <p:ext uri="{BB962C8B-B14F-4D97-AF65-F5344CB8AC3E}">
        <p14:creationId xmlns:p14="http://schemas.microsoft.com/office/powerpoint/2010/main" val="233404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Gem Power</a:t>
            </a:r>
          </a:p>
        </p:txBody>
      </p:sp>
      <p:sp>
        <p:nvSpPr>
          <p:cNvPr id="3" name="Content Placeholder 2"/>
          <p:cNvSpPr>
            <a:spLocks noGrp="1"/>
          </p:cNvSpPr>
          <p:nvPr>
            <p:ph idx="1"/>
          </p:nvPr>
        </p:nvSpPr>
        <p:spPr>
          <a:xfrm>
            <a:off x="457200" y="1340768"/>
            <a:ext cx="8229600" cy="5400600"/>
          </a:xfrm>
        </p:spPr>
        <p:txBody>
          <a:bodyPr>
            <a:normAutofit fontScale="85000" lnSpcReduction="10000"/>
          </a:bodyPr>
          <a:lstStyle/>
          <a:p>
            <a:pPr marL="0" indent="0">
              <a:buNone/>
            </a:pPr>
            <a:r>
              <a:rPr lang="en-GB" dirty="0"/>
              <a:t>We focus on 2 gems in Foundation Stage:</a:t>
            </a:r>
          </a:p>
          <a:p>
            <a:endParaRPr lang="en-GB" dirty="0"/>
          </a:p>
          <a:p>
            <a:pPr marL="1371600" lvl="3" indent="0">
              <a:buNone/>
            </a:pPr>
            <a:r>
              <a:rPr lang="en-GB" sz="2800" dirty="0"/>
              <a:t>		</a:t>
            </a:r>
            <a:r>
              <a:rPr lang="en-GB" sz="2800" b="1" dirty="0"/>
              <a:t>Diamond</a:t>
            </a:r>
            <a:r>
              <a:rPr lang="en-GB" sz="2800" dirty="0"/>
              <a:t> – problem solving and being 		independent.</a:t>
            </a:r>
          </a:p>
          <a:p>
            <a:endParaRPr lang="en-GB" dirty="0"/>
          </a:p>
          <a:p>
            <a:endParaRPr lang="en-GB" dirty="0"/>
          </a:p>
          <a:p>
            <a:pPr marL="0" indent="0">
              <a:buNone/>
            </a:pPr>
            <a:r>
              <a:rPr lang="en-GB" dirty="0"/>
              <a:t>			</a:t>
            </a:r>
            <a:r>
              <a:rPr lang="en-GB" b="1" dirty="0"/>
              <a:t>Ruby</a:t>
            </a:r>
            <a:r>
              <a:rPr lang="en-GB" dirty="0"/>
              <a:t> – being kind, helpful and 				supportive</a:t>
            </a:r>
          </a:p>
          <a:p>
            <a:endParaRPr lang="en-GB" dirty="0"/>
          </a:p>
          <a:p>
            <a:pPr marL="0" indent="0">
              <a:buNone/>
            </a:pPr>
            <a:endParaRPr lang="en-GB" dirty="0"/>
          </a:p>
          <a:p>
            <a:pPr marL="0" indent="0">
              <a:buNone/>
            </a:pPr>
            <a:r>
              <a:rPr lang="en-GB" dirty="0"/>
              <a:t>The children are awarded a gem for the class if an adult sees them demonstrating these learning behaviours. </a:t>
            </a:r>
          </a:p>
          <a:p>
            <a:endParaRPr lang="en-GB" dirty="0"/>
          </a:p>
        </p:txBody>
      </p:sp>
      <p:pic>
        <p:nvPicPr>
          <p:cNvPr id="4" name="Picture 3" descr="https://www.iidgr.com/globalassets/grading/diamond_new.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7" y="1717241"/>
            <a:ext cx="2079569" cy="2016224"/>
          </a:xfrm>
          <a:prstGeom prst="rect">
            <a:avLst/>
          </a:prstGeom>
          <a:noFill/>
          <a:ln>
            <a:noFill/>
          </a:ln>
        </p:spPr>
      </p:pic>
      <p:pic>
        <p:nvPicPr>
          <p:cNvPr id="7" name="Picture 6"/>
          <p:cNvPicPr>
            <a:picLocks noChangeAspect="1"/>
          </p:cNvPicPr>
          <p:nvPr/>
        </p:nvPicPr>
        <p:blipFill>
          <a:blip r:embed="rId3"/>
          <a:stretch>
            <a:fillRect/>
          </a:stretch>
        </p:blipFill>
        <p:spPr>
          <a:xfrm>
            <a:off x="676727" y="3501008"/>
            <a:ext cx="2143125" cy="2143125"/>
          </a:xfrm>
          <a:prstGeom prst="rect">
            <a:avLst/>
          </a:prstGeom>
        </p:spPr>
      </p:pic>
    </p:spTree>
    <p:extLst>
      <p:ext uri="{BB962C8B-B14F-4D97-AF65-F5344CB8AC3E}">
        <p14:creationId xmlns:p14="http://schemas.microsoft.com/office/powerpoint/2010/main" val="820589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Continuous Provision</a:t>
            </a:r>
          </a:p>
        </p:txBody>
      </p:sp>
      <p:sp>
        <p:nvSpPr>
          <p:cNvPr id="3" name="Content Placeholder 2"/>
          <p:cNvSpPr>
            <a:spLocks noGrp="1"/>
          </p:cNvSpPr>
          <p:nvPr>
            <p:ph idx="1"/>
          </p:nvPr>
        </p:nvSpPr>
        <p:spPr>
          <a:xfrm>
            <a:off x="448322" y="1455368"/>
            <a:ext cx="4618856" cy="4525963"/>
          </a:xfrm>
        </p:spPr>
        <p:txBody>
          <a:bodyPr>
            <a:normAutofit/>
          </a:bodyPr>
          <a:lstStyle/>
          <a:p>
            <a:pPr marL="0" indent="0">
              <a:buNone/>
            </a:pPr>
            <a:r>
              <a:rPr lang="en-US" sz="2600" dirty="0"/>
              <a:t>Continuous provision describes all of the </a:t>
            </a:r>
            <a:r>
              <a:rPr lang="en-US" sz="2600" b="1" dirty="0"/>
              <a:t>different provision areas </a:t>
            </a:r>
            <a:r>
              <a:rPr lang="en-US" sz="2600" dirty="0"/>
              <a:t>which are available for your children to use </a:t>
            </a:r>
            <a:r>
              <a:rPr lang="en-US" sz="2600" b="1" dirty="0"/>
              <a:t>every </a:t>
            </a:r>
            <a:r>
              <a:rPr lang="en-GB" sz="2600" b="1" dirty="0"/>
              <a:t>day.</a:t>
            </a:r>
          </a:p>
          <a:p>
            <a:pPr marL="0" indent="0">
              <a:buNone/>
            </a:pPr>
            <a:endParaRPr lang="en-GB" altLang="en-US" sz="2600" dirty="0">
              <a:ea typeface="Calibri" panose="020F0502020204030204" pitchFamily="34" charset="0"/>
              <a:cs typeface="Times New Roman" panose="02020603050405020304" pitchFamily="18" charset="0"/>
            </a:endParaRPr>
          </a:p>
          <a:p>
            <a:pPr marL="0" indent="0">
              <a:buNone/>
            </a:pPr>
            <a:r>
              <a:rPr lang="en-GB" altLang="en-US" sz="2600" dirty="0">
                <a:ea typeface="Calibri" panose="020F0502020204030204" pitchFamily="34" charset="0"/>
                <a:cs typeface="Times New Roman" panose="02020603050405020304" pitchFamily="18" charset="0"/>
              </a:rPr>
              <a:t>During ‘Play and learn’ time, your child is free to explore the challenges and learning environment both inside and outside. </a:t>
            </a:r>
          </a:p>
          <a:p>
            <a:endParaRPr lang="en-GB" dirty="0"/>
          </a:p>
        </p:txBody>
      </p:sp>
      <p:pic>
        <p:nvPicPr>
          <p:cNvPr id="4" name="Picture 3">
            <a:extLst>
              <a:ext uri="{FF2B5EF4-FFF2-40B4-BE49-F238E27FC236}">
                <a16:creationId xmlns:a16="http://schemas.microsoft.com/office/drawing/2014/main" id="{8B14BE2A-1810-43E1-882E-D27D12EAB565}"/>
              </a:ext>
            </a:extLst>
          </p:cNvPr>
          <p:cNvPicPr>
            <a:picLocks noChangeAspect="1"/>
          </p:cNvPicPr>
          <p:nvPr/>
        </p:nvPicPr>
        <p:blipFill>
          <a:blip r:embed="rId2"/>
          <a:stretch>
            <a:fillRect/>
          </a:stretch>
        </p:blipFill>
        <p:spPr>
          <a:xfrm>
            <a:off x="5208398" y="1600200"/>
            <a:ext cx="3476427" cy="3887433"/>
          </a:xfrm>
          <a:prstGeom prst="rect">
            <a:avLst/>
          </a:prstGeom>
        </p:spPr>
      </p:pic>
      <p:sp>
        <p:nvSpPr>
          <p:cNvPr id="6" name="Smiley Face 5">
            <a:extLst>
              <a:ext uri="{FF2B5EF4-FFF2-40B4-BE49-F238E27FC236}">
                <a16:creationId xmlns:a16="http://schemas.microsoft.com/office/drawing/2014/main" id="{D5C90264-CE07-4B09-919F-EC516B85E5F3}"/>
              </a:ext>
            </a:extLst>
          </p:cNvPr>
          <p:cNvSpPr/>
          <p:nvPr/>
        </p:nvSpPr>
        <p:spPr>
          <a:xfrm>
            <a:off x="5868144" y="2925112"/>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miley Face 6">
            <a:extLst>
              <a:ext uri="{FF2B5EF4-FFF2-40B4-BE49-F238E27FC236}">
                <a16:creationId xmlns:a16="http://schemas.microsoft.com/office/drawing/2014/main" id="{0E3EEA1E-56ED-4B4D-9DBB-0AF4F765D50B}"/>
              </a:ext>
            </a:extLst>
          </p:cNvPr>
          <p:cNvSpPr/>
          <p:nvPr/>
        </p:nvSpPr>
        <p:spPr>
          <a:xfrm>
            <a:off x="6227438" y="2343076"/>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miley Face 7">
            <a:extLst>
              <a:ext uri="{FF2B5EF4-FFF2-40B4-BE49-F238E27FC236}">
                <a16:creationId xmlns:a16="http://schemas.microsoft.com/office/drawing/2014/main" id="{FA443F62-55EB-4004-8230-C9E48C69AE43}"/>
              </a:ext>
            </a:extLst>
          </p:cNvPr>
          <p:cNvSpPr/>
          <p:nvPr/>
        </p:nvSpPr>
        <p:spPr>
          <a:xfrm>
            <a:off x="6844987" y="2284591"/>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a:extLst>
              <a:ext uri="{FF2B5EF4-FFF2-40B4-BE49-F238E27FC236}">
                <a16:creationId xmlns:a16="http://schemas.microsoft.com/office/drawing/2014/main" id="{74398D39-307A-423E-8950-4C049B7AB0CB}"/>
              </a:ext>
            </a:extLst>
          </p:cNvPr>
          <p:cNvSpPr/>
          <p:nvPr/>
        </p:nvSpPr>
        <p:spPr>
          <a:xfrm>
            <a:off x="7423257" y="2329624"/>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575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Walking around the Foundation Stage you will see…</a:t>
            </a:r>
          </a:p>
        </p:txBody>
      </p:sp>
      <p:pic>
        <p:nvPicPr>
          <p:cNvPr id="4" name="Picture 3">
            <a:extLst>
              <a:ext uri="{FF2B5EF4-FFF2-40B4-BE49-F238E27FC236}">
                <a16:creationId xmlns:a16="http://schemas.microsoft.com/office/drawing/2014/main" id="{3A7F0E07-4B4D-41D9-8334-B53857D31A91}"/>
              </a:ext>
            </a:extLst>
          </p:cNvPr>
          <p:cNvPicPr>
            <a:picLocks noChangeAspect="1"/>
          </p:cNvPicPr>
          <p:nvPr/>
        </p:nvPicPr>
        <p:blipFill>
          <a:blip r:embed="rId2"/>
          <a:stretch>
            <a:fillRect/>
          </a:stretch>
        </p:blipFill>
        <p:spPr>
          <a:xfrm>
            <a:off x="3779912" y="1548615"/>
            <a:ext cx="3343351" cy="2516086"/>
          </a:xfrm>
          <a:prstGeom prst="rect">
            <a:avLst/>
          </a:prstGeom>
        </p:spPr>
      </p:pic>
      <p:pic>
        <p:nvPicPr>
          <p:cNvPr id="6" name="Picture 5">
            <a:extLst>
              <a:ext uri="{FF2B5EF4-FFF2-40B4-BE49-F238E27FC236}">
                <a16:creationId xmlns:a16="http://schemas.microsoft.com/office/drawing/2014/main" id="{DFCCCB8E-EAA1-43AD-8923-A0D347B82817}"/>
              </a:ext>
            </a:extLst>
          </p:cNvPr>
          <p:cNvPicPr>
            <a:picLocks noChangeAspect="1"/>
          </p:cNvPicPr>
          <p:nvPr/>
        </p:nvPicPr>
        <p:blipFill>
          <a:blip r:embed="rId3"/>
          <a:stretch>
            <a:fillRect/>
          </a:stretch>
        </p:blipFill>
        <p:spPr>
          <a:xfrm>
            <a:off x="539552" y="1560986"/>
            <a:ext cx="2552609" cy="3068960"/>
          </a:xfrm>
          <a:prstGeom prst="rect">
            <a:avLst/>
          </a:prstGeom>
        </p:spPr>
      </p:pic>
      <p:sp>
        <p:nvSpPr>
          <p:cNvPr id="7" name="TextBox 6">
            <a:extLst>
              <a:ext uri="{FF2B5EF4-FFF2-40B4-BE49-F238E27FC236}">
                <a16:creationId xmlns:a16="http://schemas.microsoft.com/office/drawing/2014/main" id="{AB91304A-65DD-4053-9D40-2B2375AC936C}"/>
              </a:ext>
            </a:extLst>
          </p:cNvPr>
          <p:cNvSpPr txBox="1"/>
          <p:nvPr/>
        </p:nvSpPr>
        <p:spPr>
          <a:xfrm>
            <a:off x="457200" y="4797152"/>
            <a:ext cx="2634961" cy="369332"/>
          </a:xfrm>
          <a:prstGeom prst="rect">
            <a:avLst/>
          </a:prstGeom>
          <a:noFill/>
        </p:spPr>
        <p:txBody>
          <a:bodyPr wrap="square" rtlCol="0">
            <a:spAutoFit/>
          </a:bodyPr>
          <a:lstStyle/>
          <a:p>
            <a:pPr algn="ctr"/>
            <a:r>
              <a:rPr lang="en-GB" dirty="0"/>
              <a:t>Investigation area</a:t>
            </a:r>
          </a:p>
        </p:txBody>
      </p:sp>
      <p:sp>
        <p:nvSpPr>
          <p:cNvPr id="8" name="TextBox 7">
            <a:extLst>
              <a:ext uri="{FF2B5EF4-FFF2-40B4-BE49-F238E27FC236}">
                <a16:creationId xmlns:a16="http://schemas.microsoft.com/office/drawing/2014/main" id="{09244CD8-2CA8-44C5-986D-0144ED3BB1FC}"/>
              </a:ext>
            </a:extLst>
          </p:cNvPr>
          <p:cNvSpPr txBox="1"/>
          <p:nvPr/>
        </p:nvSpPr>
        <p:spPr>
          <a:xfrm>
            <a:off x="4211960" y="4077072"/>
            <a:ext cx="2634961" cy="369332"/>
          </a:xfrm>
          <a:prstGeom prst="rect">
            <a:avLst/>
          </a:prstGeom>
          <a:noFill/>
        </p:spPr>
        <p:txBody>
          <a:bodyPr wrap="square" rtlCol="0">
            <a:spAutoFit/>
          </a:bodyPr>
          <a:lstStyle/>
          <a:p>
            <a:pPr algn="ctr"/>
            <a:r>
              <a:rPr lang="en-GB" dirty="0"/>
              <a:t>Construction area</a:t>
            </a:r>
          </a:p>
        </p:txBody>
      </p:sp>
      <p:pic>
        <p:nvPicPr>
          <p:cNvPr id="9" name="Picture 8">
            <a:extLst>
              <a:ext uri="{FF2B5EF4-FFF2-40B4-BE49-F238E27FC236}">
                <a16:creationId xmlns:a16="http://schemas.microsoft.com/office/drawing/2014/main" id="{EFF0159B-AC62-4E4D-AEDE-35F82906A3BA}"/>
              </a:ext>
            </a:extLst>
          </p:cNvPr>
          <p:cNvPicPr>
            <a:picLocks noChangeAspect="1"/>
          </p:cNvPicPr>
          <p:nvPr/>
        </p:nvPicPr>
        <p:blipFill>
          <a:blip r:embed="rId4"/>
          <a:stretch>
            <a:fillRect/>
          </a:stretch>
        </p:blipFill>
        <p:spPr>
          <a:xfrm>
            <a:off x="5451587" y="4479743"/>
            <a:ext cx="2902479" cy="2183641"/>
          </a:xfrm>
          <a:prstGeom prst="rect">
            <a:avLst/>
          </a:prstGeom>
        </p:spPr>
      </p:pic>
      <p:sp>
        <p:nvSpPr>
          <p:cNvPr id="10" name="TextBox 9">
            <a:extLst>
              <a:ext uri="{FF2B5EF4-FFF2-40B4-BE49-F238E27FC236}">
                <a16:creationId xmlns:a16="http://schemas.microsoft.com/office/drawing/2014/main" id="{56AAA03B-C643-486D-8381-6AF7D66BB2F8}"/>
              </a:ext>
            </a:extLst>
          </p:cNvPr>
          <p:cNvSpPr txBox="1"/>
          <p:nvPr/>
        </p:nvSpPr>
        <p:spPr>
          <a:xfrm>
            <a:off x="3254519" y="5386897"/>
            <a:ext cx="2634961" cy="369332"/>
          </a:xfrm>
          <a:prstGeom prst="rect">
            <a:avLst/>
          </a:prstGeom>
          <a:noFill/>
        </p:spPr>
        <p:txBody>
          <a:bodyPr wrap="square" rtlCol="0">
            <a:spAutoFit/>
          </a:bodyPr>
          <a:lstStyle/>
          <a:p>
            <a:pPr algn="ctr"/>
            <a:r>
              <a:rPr lang="en-GB" dirty="0"/>
              <a:t>Role play area</a:t>
            </a:r>
          </a:p>
        </p:txBody>
      </p:sp>
      <p:sp>
        <p:nvSpPr>
          <p:cNvPr id="11" name="Smiley Face 10">
            <a:extLst>
              <a:ext uri="{FF2B5EF4-FFF2-40B4-BE49-F238E27FC236}">
                <a16:creationId xmlns:a16="http://schemas.microsoft.com/office/drawing/2014/main" id="{A2F7D6EC-1460-44C8-B329-3168F28C9978}"/>
              </a:ext>
            </a:extLst>
          </p:cNvPr>
          <p:cNvSpPr/>
          <p:nvPr/>
        </p:nvSpPr>
        <p:spPr>
          <a:xfrm>
            <a:off x="6629356" y="3150323"/>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a:extLst>
              <a:ext uri="{FF2B5EF4-FFF2-40B4-BE49-F238E27FC236}">
                <a16:creationId xmlns:a16="http://schemas.microsoft.com/office/drawing/2014/main" id="{6E6001C2-60D5-45A9-B0BA-15B8176AA02A}"/>
              </a:ext>
            </a:extLst>
          </p:cNvPr>
          <p:cNvSpPr/>
          <p:nvPr/>
        </p:nvSpPr>
        <p:spPr>
          <a:xfrm>
            <a:off x="4904648" y="1792722"/>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miley Face 12">
            <a:extLst>
              <a:ext uri="{FF2B5EF4-FFF2-40B4-BE49-F238E27FC236}">
                <a16:creationId xmlns:a16="http://schemas.microsoft.com/office/drawing/2014/main" id="{CB208D65-4843-411C-95AA-E5DEB1834B80}"/>
              </a:ext>
            </a:extLst>
          </p:cNvPr>
          <p:cNvSpPr/>
          <p:nvPr/>
        </p:nvSpPr>
        <p:spPr>
          <a:xfrm>
            <a:off x="5652120" y="1790188"/>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miley Face 13">
            <a:extLst>
              <a:ext uri="{FF2B5EF4-FFF2-40B4-BE49-F238E27FC236}">
                <a16:creationId xmlns:a16="http://schemas.microsoft.com/office/drawing/2014/main" id="{F3D31541-312D-4E3E-AB15-BD23FC16421A}"/>
              </a:ext>
            </a:extLst>
          </p:cNvPr>
          <p:cNvSpPr/>
          <p:nvPr/>
        </p:nvSpPr>
        <p:spPr>
          <a:xfrm>
            <a:off x="4357709" y="1891394"/>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miley Face 14">
            <a:extLst>
              <a:ext uri="{FF2B5EF4-FFF2-40B4-BE49-F238E27FC236}">
                <a16:creationId xmlns:a16="http://schemas.microsoft.com/office/drawing/2014/main" id="{085B7243-B7F4-417F-BCF8-73F391BF81ED}"/>
              </a:ext>
            </a:extLst>
          </p:cNvPr>
          <p:cNvSpPr/>
          <p:nvPr/>
        </p:nvSpPr>
        <p:spPr>
          <a:xfrm>
            <a:off x="3810770" y="2160008"/>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miley Face 15">
            <a:extLst>
              <a:ext uri="{FF2B5EF4-FFF2-40B4-BE49-F238E27FC236}">
                <a16:creationId xmlns:a16="http://schemas.microsoft.com/office/drawing/2014/main" id="{5048D700-066B-481D-B23E-5BAF8B0C3FB3}"/>
              </a:ext>
            </a:extLst>
          </p:cNvPr>
          <p:cNvSpPr/>
          <p:nvPr/>
        </p:nvSpPr>
        <p:spPr>
          <a:xfrm>
            <a:off x="4518258" y="2375487"/>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2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19C2E-54C2-485A-9AA6-287FC10E6120}"/>
              </a:ext>
            </a:extLst>
          </p:cNvPr>
          <p:cNvPicPr>
            <a:picLocks noChangeAspect="1"/>
          </p:cNvPicPr>
          <p:nvPr/>
        </p:nvPicPr>
        <p:blipFill>
          <a:blip r:embed="rId2"/>
          <a:stretch>
            <a:fillRect/>
          </a:stretch>
        </p:blipFill>
        <p:spPr>
          <a:xfrm>
            <a:off x="3910687" y="1010504"/>
            <a:ext cx="2232248" cy="4506728"/>
          </a:xfrm>
          <a:prstGeom prst="rect">
            <a:avLst/>
          </a:prstGeom>
        </p:spPr>
      </p:pic>
      <p:pic>
        <p:nvPicPr>
          <p:cNvPr id="4" name="Picture 3">
            <a:extLst>
              <a:ext uri="{FF2B5EF4-FFF2-40B4-BE49-F238E27FC236}">
                <a16:creationId xmlns:a16="http://schemas.microsoft.com/office/drawing/2014/main" id="{B75365C7-7A7A-452B-81EF-8B296182F8D9}"/>
              </a:ext>
            </a:extLst>
          </p:cNvPr>
          <p:cNvPicPr>
            <a:picLocks noChangeAspect="1"/>
          </p:cNvPicPr>
          <p:nvPr/>
        </p:nvPicPr>
        <p:blipFill>
          <a:blip r:embed="rId3"/>
          <a:stretch>
            <a:fillRect/>
          </a:stretch>
        </p:blipFill>
        <p:spPr>
          <a:xfrm>
            <a:off x="395536" y="218475"/>
            <a:ext cx="3240360" cy="2844938"/>
          </a:xfrm>
          <a:prstGeom prst="rect">
            <a:avLst/>
          </a:prstGeom>
        </p:spPr>
      </p:pic>
      <p:sp>
        <p:nvSpPr>
          <p:cNvPr id="5" name="TextBox 4">
            <a:extLst>
              <a:ext uri="{FF2B5EF4-FFF2-40B4-BE49-F238E27FC236}">
                <a16:creationId xmlns:a16="http://schemas.microsoft.com/office/drawing/2014/main" id="{D5BF2F66-5A0A-4910-9C46-067DF280085E}"/>
              </a:ext>
            </a:extLst>
          </p:cNvPr>
          <p:cNvSpPr txBox="1"/>
          <p:nvPr/>
        </p:nvSpPr>
        <p:spPr>
          <a:xfrm>
            <a:off x="1187624" y="3212976"/>
            <a:ext cx="2448272" cy="369332"/>
          </a:xfrm>
          <a:prstGeom prst="rect">
            <a:avLst/>
          </a:prstGeom>
          <a:noFill/>
        </p:spPr>
        <p:txBody>
          <a:bodyPr wrap="square" rtlCol="0">
            <a:spAutoFit/>
          </a:bodyPr>
          <a:lstStyle/>
          <a:p>
            <a:r>
              <a:rPr lang="en-GB" dirty="0"/>
              <a:t>Creative area</a:t>
            </a:r>
          </a:p>
        </p:txBody>
      </p:sp>
      <p:sp>
        <p:nvSpPr>
          <p:cNvPr id="6" name="TextBox 5">
            <a:extLst>
              <a:ext uri="{FF2B5EF4-FFF2-40B4-BE49-F238E27FC236}">
                <a16:creationId xmlns:a16="http://schemas.microsoft.com/office/drawing/2014/main" id="{BA0075D3-A984-4281-9B60-563A24E72A76}"/>
              </a:ext>
            </a:extLst>
          </p:cNvPr>
          <p:cNvSpPr txBox="1"/>
          <p:nvPr/>
        </p:nvSpPr>
        <p:spPr>
          <a:xfrm>
            <a:off x="4355976" y="5517232"/>
            <a:ext cx="2304256" cy="369332"/>
          </a:xfrm>
          <a:prstGeom prst="rect">
            <a:avLst/>
          </a:prstGeom>
          <a:noFill/>
        </p:spPr>
        <p:txBody>
          <a:bodyPr wrap="square" rtlCol="0">
            <a:spAutoFit/>
          </a:bodyPr>
          <a:lstStyle/>
          <a:p>
            <a:r>
              <a:rPr lang="en-GB" dirty="0"/>
              <a:t>Small World</a:t>
            </a:r>
          </a:p>
        </p:txBody>
      </p:sp>
      <p:pic>
        <p:nvPicPr>
          <p:cNvPr id="7" name="Picture 6">
            <a:extLst>
              <a:ext uri="{FF2B5EF4-FFF2-40B4-BE49-F238E27FC236}">
                <a16:creationId xmlns:a16="http://schemas.microsoft.com/office/drawing/2014/main" id="{95144541-6A9D-46B2-B8FF-15934027C02E}"/>
              </a:ext>
            </a:extLst>
          </p:cNvPr>
          <p:cNvPicPr>
            <a:picLocks noChangeAspect="1"/>
          </p:cNvPicPr>
          <p:nvPr/>
        </p:nvPicPr>
        <p:blipFill>
          <a:blip r:embed="rId4"/>
          <a:stretch>
            <a:fillRect/>
          </a:stretch>
        </p:blipFill>
        <p:spPr>
          <a:xfrm>
            <a:off x="611560" y="3794588"/>
            <a:ext cx="2957172" cy="2278477"/>
          </a:xfrm>
          <a:prstGeom prst="rect">
            <a:avLst/>
          </a:prstGeom>
        </p:spPr>
      </p:pic>
      <p:sp>
        <p:nvSpPr>
          <p:cNvPr id="8" name="TextBox 7">
            <a:extLst>
              <a:ext uri="{FF2B5EF4-FFF2-40B4-BE49-F238E27FC236}">
                <a16:creationId xmlns:a16="http://schemas.microsoft.com/office/drawing/2014/main" id="{28215060-D082-4902-9296-37D4C8CA5464}"/>
              </a:ext>
            </a:extLst>
          </p:cNvPr>
          <p:cNvSpPr txBox="1"/>
          <p:nvPr/>
        </p:nvSpPr>
        <p:spPr>
          <a:xfrm>
            <a:off x="1370066" y="6073065"/>
            <a:ext cx="2304256" cy="369332"/>
          </a:xfrm>
          <a:prstGeom prst="rect">
            <a:avLst/>
          </a:prstGeom>
          <a:noFill/>
        </p:spPr>
        <p:txBody>
          <a:bodyPr wrap="square" rtlCol="0">
            <a:spAutoFit/>
          </a:bodyPr>
          <a:lstStyle/>
          <a:p>
            <a:r>
              <a:rPr lang="en-GB" dirty="0"/>
              <a:t>Maths area</a:t>
            </a:r>
          </a:p>
        </p:txBody>
      </p:sp>
      <p:pic>
        <p:nvPicPr>
          <p:cNvPr id="9" name="Picture 8">
            <a:extLst>
              <a:ext uri="{FF2B5EF4-FFF2-40B4-BE49-F238E27FC236}">
                <a16:creationId xmlns:a16="http://schemas.microsoft.com/office/drawing/2014/main" id="{18B42297-5BDA-411F-92CE-273CEE0A7248}"/>
              </a:ext>
            </a:extLst>
          </p:cNvPr>
          <p:cNvPicPr>
            <a:picLocks noChangeAspect="1"/>
          </p:cNvPicPr>
          <p:nvPr/>
        </p:nvPicPr>
        <p:blipFill>
          <a:blip r:embed="rId5"/>
          <a:stretch>
            <a:fillRect/>
          </a:stretch>
        </p:blipFill>
        <p:spPr>
          <a:xfrm>
            <a:off x="6396024" y="1268760"/>
            <a:ext cx="2359344" cy="3179985"/>
          </a:xfrm>
          <a:prstGeom prst="rect">
            <a:avLst/>
          </a:prstGeom>
        </p:spPr>
      </p:pic>
      <p:sp>
        <p:nvSpPr>
          <p:cNvPr id="10" name="TextBox 9">
            <a:extLst>
              <a:ext uri="{FF2B5EF4-FFF2-40B4-BE49-F238E27FC236}">
                <a16:creationId xmlns:a16="http://schemas.microsoft.com/office/drawing/2014/main" id="{557D05D4-90E6-458B-AB43-745B918FCCDF}"/>
              </a:ext>
            </a:extLst>
          </p:cNvPr>
          <p:cNvSpPr txBox="1"/>
          <p:nvPr/>
        </p:nvSpPr>
        <p:spPr>
          <a:xfrm>
            <a:off x="6816079" y="4509850"/>
            <a:ext cx="2304256" cy="369332"/>
          </a:xfrm>
          <a:prstGeom prst="rect">
            <a:avLst/>
          </a:prstGeom>
          <a:noFill/>
        </p:spPr>
        <p:txBody>
          <a:bodyPr wrap="square" rtlCol="0">
            <a:spAutoFit/>
          </a:bodyPr>
          <a:lstStyle/>
          <a:p>
            <a:r>
              <a:rPr lang="en-GB" dirty="0"/>
              <a:t>Reading Corner</a:t>
            </a:r>
          </a:p>
        </p:txBody>
      </p:sp>
      <p:sp>
        <p:nvSpPr>
          <p:cNvPr id="11" name="Smiley Face 10">
            <a:extLst>
              <a:ext uri="{FF2B5EF4-FFF2-40B4-BE49-F238E27FC236}">
                <a16:creationId xmlns:a16="http://schemas.microsoft.com/office/drawing/2014/main" id="{D79DB4E1-A939-4565-935C-5A74DCBB19FD}"/>
              </a:ext>
            </a:extLst>
          </p:cNvPr>
          <p:cNvSpPr/>
          <p:nvPr/>
        </p:nvSpPr>
        <p:spPr>
          <a:xfrm>
            <a:off x="2138290" y="722219"/>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a:extLst>
              <a:ext uri="{FF2B5EF4-FFF2-40B4-BE49-F238E27FC236}">
                <a16:creationId xmlns:a16="http://schemas.microsoft.com/office/drawing/2014/main" id="{7EBD2B06-FBAB-4171-A0E1-45C653F9864E}"/>
              </a:ext>
            </a:extLst>
          </p:cNvPr>
          <p:cNvSpPr/>
          <p:nvPr/>
        </p:nvSpPr>
        <p:spPr>
          <a:xfrm>
            <a:off x="4479872" y="3429000"/>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miley Face 12">
            <a:extLst>
              <a:ext uri="{FF2B5EF4-FFF2-40B4-BE49-F238E27FC236}">
                <a16:creationId xmlns:a16="http://schemas.microsoft.com/office/drawing/2014/main" id="{3A37DAE4-2171-40AD-82E9-CEC354DABB23}"/>
              </a:ext>
            </a:extLst>
          </p:cNvPr>
          <p:cNvSpPr/>
          <p:nvPr/>
        </p:nvSpPr>
        <p:spPr>
          <a:xfrm>
            <a:off x="4479871" y="2893754"/>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miley Face 13">
            <a:extLst>
              <a:ext uri="{FF2B5EF4-FFF2-40B4-BE49-F238E27FC236}">
                <a16:creationId xmlns:a16="http://schemas.microsoft.com/office/drawing/2014/main" id="{1AFD8EDD-8B86-4DED-9DAB-76982D3CF673}"/>
              </a:ext>
            </a:extLst>
          </p:cNvPr>
          <p:cNvSpPr/>
          <p:nvPr/>
        </p:nvSpPr>
        <p:spPr>
          <a:xfrm>
            <a:off x="4298530" y="971436"/>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8433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r>
              <a:rPr lang="en-GB" dirty="0"/>
              <a:t>These opportunities are also in the outdoor area</a:t>
            </a:r>
          </a:p>
        </p:txBody>
      </p:sp>
      <p:pic>
        <p:nvPicPr>
          <p:cNvPr id="2" name="Picture 1">
            <a:extLst>
              <a:ext uri="{FF2B5EF4-FFF2-40B4-BE49-F238E27FC236}">
                <a16:creationId xmlns:a16="http://schemas.microsoft.com/office/drawing/2014/main" id="{0D923FE1-F938-4B40-93C4-6F6E093C4103}"/>
              </a:ext>
            </a:extLst>
          </p:cNvPr>
          <p:cNvPicPr>
            <a:picLocks noChangeAspect="1"/>
          </p:cNvPicPr>
          <p:nvPr/>
        </p:nvPicPr>
        <p:blipFill>
          <a:blip r:embed="rId2"/>
          <a:stretch>
            <a:fillRect/>
          </a:stretch>
        </p:blipFill>
        <p:spPr>
          <a:xfrm>
            <a:off x="356472" y="1511433"/>
            <a:ext cx="3528935" cy="3644714"/>
          </a:xfrm>
          <a:prstGeom prst="rect">
            <a:avLst/>
          </a:prstGeom>
        </p:spPr>
      </p:pic>
      <p:pic>
        <p:nvPicPr>
          <p:cNvPr id="5" name="Picture 4">
            <a:extLst>
              <a:ext uri="{FF2B5EF4-FFF2-40B4-BE49-F238E27FC236}">
                <a16:creationId xmlns:a16="http://schemas.microsoft.com/office/drawing/2014/main" id="{DE124CE7-0EAC-4B07-9049-DEDB734F85C7}"/>
              </a:ext>
            </a:extLst>
          </p:cNvPr>
          <p:cNvPicPr>
            <a:picLocks noChangeAspect="1"/>
          </p:cNvPicPr>
          <p:nvPr/>
        </p:nvPicPr>
        <p:blipFill>
          <a:blip r:embed="rId3"/>
          <a:stretch>
            <a:fillRect/>
          </a:stretch>
        </p:blipFill>
        <p:spPr>
          <a:xfrm>
            <a:off x="5869206" y="2780928"/>
            <a:ext cx="2997038" cy="3428690"/>
          </a:xfrm>
          <a:prstGeom prst="rect">
            <a:avLst/>
          </a:prstGeom>
        </p:spPr>
      </p:pic>
      <p:pic>
        <p:nvPicPr>
          <p:cNvPr id="4" name="Picture 3">
            <a:extLst>
              <a:ext uri="{FF2B5EF4-FFF2-40B4-BE49-F238E27FC236}">
                <a16:creationId xmlns:a16="http://schemas.microsoft.com/office/drawing/2014/main" id="{22CDFC9A-DF31-41D7-9E0D-6C84BDCA6A36}"/>
              </a:ext>
            </a:extLst>
          </p:cNvPr>
          <p:cNvPicPr>
            <a:picLocks noChangeAspect="1"/>
          </p:cNvPicPr>
          <p:nvPr/>
        </p:nvPicPr>
        <p:blipFill>
          <a:blip r:embed="rId4"/>
          <a:stretch>
            <a:fillRect/>
          </a:stretch>
        </p:blipFill>
        <p:spPr>
          <a:xfrm>
            <a:off x="3221298" y="3646992"/>
            <a:ext cx="2307899" cy="3018310"/>
          </a:xfrm>
          <a:prstGeom prst="rect">
            <a:avLst/>
          </a:prstGeom>
        </p:spPr>
      </p:pic>
      <p:pic>
        <p:nvPicPr>
          <p:cNvPr id="6" name="Picture 5">
            <a:extLst>
              <a:ext uri="{FF2B5EF4-FFF2-40B4-BE49-F238E27FC236}">
                <a16:creationId xmlns:a16="http://schemas.microsoft.com/office/drawing/2014/main" id="{7D43E817-CE60-4056-96E6-9234E3C42FB3}"/>
              </a:ext>
            </a:extLst>
          </p:cNvPr>
          <p:cNvPicPr>
            <a:picLocks noChangeAspect="1"/>
          </p:cNvPicPr>
          <p:nvPr/>
        </p:nvPicPr>
        <p:blipFill>
          <a:blip r:embed="rId5"/>
          <a:stretch>
            <a:fillRect/>
          </a:stretch>
        </p:blipFill>
        <p:spPr>
          <a:xfrm>
            <a:off x="4225416" y="1127910"/>
            <a:ext cx="2809019" cy="2004847"/>
          </a:xfrm>
          <a:prstGeom prst="rect">
            <a:avLst/>
          </a:prstGeom>
        </p:spPr>
      </p:pic>
      <p:sp>
        <p:nvSpPr>
          <p:cNvPr id="7" name="Smiley Face 6">
            <a:extLst>
              <a:ext uri="{FF2B5EF4-FFF2-40B4-BE49-F238E27FC236}">
                <a16:creationId xmlns:a16="http://schemas.microsoft.com/office/drawing/2014/main" id="{2CA88025-6C35-4A52-A18A-89503A63E182}"/>
              </a:ext>
            </a:extLst>
          </p:cNvPr>
          <p:cNvSpPr/>
          <p:nvPr/>
        </p:nvSpPr>
        <p:spPr>
          <a:xfrm>
            <a:off x="6156176" y="1700808"/>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miley Face 7">
            <a:extLst>
              <a:ext uri="{FF2B5EF4-FFF2-40B4-BE49-F238E27FC236}">
                <a16:creationId xmlns:a16="http://schemas.microsoft.com/office/drawing/2014/main" id="{0EBD5A7B-4CD1-4915-9A27-C8D54699C620}"/>
              </a:ext>
            </a:extLst>
          </p:cNvPr>
          <p:cNvSpPr/>
          <p:nvPr/>
        </p:nvSpPr>
        <p:spPr>
          <a:xfrm>
            <a:off x="5031991" y="1390615"/>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a:extLst>
              <a:ext uri="{FF2B5EF4-FFF2-40B4-BE49-F238E27FC236}">
                <a16:creationId xmlns:a16="http://schemas.microsoft.com/office/drawing/2014/main" id="{F9C2739A-CC61-4844-AC09-1F34D02EE2AD}"/>
              </a:ext>
            </a:extLst>
          </p:cNvPr>
          <p:cNvSpPr/>
          <p:nvPr/>
        </p:nvSpPr>
        <p:spPr>
          <a:xfrm>
            <a:off x="5629925" y="1373551"/>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miley Face 9">
            <a:extLst>
              <a:ext uri="{FF2B5EF4-FFF2-40B4-BE49-F238E27FC236}">
                <a16:creationId xmlns:a16="http://schemas.microsoft.com/office/drawing/2014/main" id="{AADABAD4-4310-4267-B566-0B48AE21D5CB}"/>
              </a:ext>
            </a:extLst>
          </p:cNvPr>
          <p:cNvSpPr/>
          <p:nvPr/>
        </p:nvSpPr>
        <p:spPr>
          <a:xfrm>
            <a:off x="6966057" y="3352115"/>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miley Face 10">
            <a:extLst>
              <a:ext uri="{FF2B5EF4-FFF2-40B4-BE49-F238E27FC236}">
                <a16:creationId xmlns:a16="http://schemas.microsoft.com/office/drawing/2014/main" id="{3EF8ACBA-C548-4E8B-B1F2-1A642DC212C2}"/>
              </a:ext>
            </a:extLst>
          </p:cNvPr>
          <p:cNvSpPr/>
          <p:nvPr/>
        </p:nvSpPr>
        <p:spPr>
          <a:xfrm>
            <a:off x="3781201" y="3873628"/>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a:extLst>
              <a:ext uri="{FF2B5EF4-FFF2-40B4-BE49-F238E27FC236}">
                <a16:creationId xmlns:a16="http://schemas.microsoft.com/office/drawing/2014/main" id="{870FC2E0-2C9D-4E39-8BF2-6BC8D0433D94}"/>
              </a:ext>
            </a:extLst>
          </p:cNvPr>
          <p:cNvSpPr/>
          <p:nvPr/>
        </p:nvSpPr>
        <p:spPr>
          <a:xfrm>
            <a:off x="2413108" y="2628869"/>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miley Face 12">
            <a:extLst>
              <a:ext uri="{FF2B5EF4-FFF2-40B4-BE49-F238E27FC236}">
                <a16:creationId xmlns:a16="http://schemas.microsoft.com/office/drawing/2014/main" id="{A4B87343-3336-4980-BD55-8FBD7938F66C}"/>
              </a:ext>
            </a:extLst>
          </p:cNvPr>
          <p:cNvSpPr/>
          <p:nvPr/>
        </p:nvSpPr>
        <p:spPr>
          <a:xfrm>
            <a:off x="1491094" y="1729844"/>
            <a:ext cx="546939" cy="503888"/>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7662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04664"/>
            <a:ext cx="8568952" cy="5865515"/>
          </a:xfrm>
        </p:spPr>
        <p:txBody>
          <a:bodyPr/>
          <a:lstStyle/>
          <a:p>
            <a:r>
              <a:rPr lang="en-GB" dirty="0"/>
              <a:t>With additional opportunities for gross motor and physical development </a:t>
            </a:r>
          </a:p>
        </p:txBody>
      </p:sp>
      <p:pic>
        <p:nvPicPr>
          <p:cNvPr id="2" name="Picture 1">
            <a:extLst>
              <a:ext uri="{FF2B5EF4-FFF2-40B4-BE49-F238E27FC236}">
                <a16:creationId xmlns:a16="http://schemas.microsoft.com/office/drawing/2014/main" id="{23EA7E98-E714-4848-997A-49ED3858EADD}"/>
              </a:ext>
            </a:extLst>
          </p:cNvPr>
          <p:cNvPicPr>
            <a:picLocks noChangeAspect="1"/>
          </p:cNvPicPr>
          <p:nvPr/>
        </p:nvPicPr>
        <p:blipFill>
          <a:blip r:embed="rId2"/>
          <a:stretch>
            <a:fillRect/>
          </a:stretch>
        </p:blipFill>
        <p:spPr>
          <a:xfrm>
            <a:off x="517677" y="1700808"/>
            <a:ext cx="4057277" cy="3024335"/>
          </a:xfrm>
          <a:prstGeom prst="rect">
            <a:avLst/>
          </a:prstGeom>
        </p:spPr>
      </p:pic>
      <p:pic>
        <p:nvPicPr>
          <p:cNvPr id="4" name="Picture 3">
            <a:extLst>
              <a:ext uri="{FF2B5EF4-FFF2-40B4-BE49-F238E27FC236}">
                <a16:creationId xmlns:a16="http://schemas.microsoft.com/office/drawing/2014/main" id="{40A784E0-E074-4D1B-B125-D3D1E16D98B4}"/>
              </a:ext>
            </a:extLst>
          </p:cNvPr>
          <p:cNvPicPr>
            <a:picLocks noChangeAspect="1"/>
          </p:cNvPicPr>
          <p:nvPr/>
        </p:nvPicPr>
        <p:blipFill>
          <a:blip r:embed="rId3"/>
          <a:stretch>
            <a:fillRect/>
          </a:stretch>
        </p:blipFill>
        <p:spPr>
          <a:xfrm>
            <a:off x="4070176" y="3799887"/>
            <a:ext cx="4822304" cy="2653449"/>
          </a:xfrm>
          <a:prstGeom prst="rect">
            <a:avLst/>
          </a:prstGeom>
        </p:spPr>
      </p:pic>
      <p:pic>
        <p:nvPicPr>
          <p:cNvPr id="5" name="Picture 4">
            <a:extLst>
              <a:ext uri="{FF2B5EF4-FFF2-40B4-BE49-F238E27FC236}">
                <a16:creationId xmlns:a16="http://schemas.microsoft.com/office/drawing/2014/main" id="{B4049069-6130-40E1-9187-DAEE3039B450}"/>
              </a:ext>
            </a:extLst>
          </p:cNvPr>
          <p:cNvPicPr>
            <a:picLocks noChangeAspect="1"/>
          </p:cNvPicPr>
          <p:nvPr/>
        </p:nvPicPr>
        <p:blipFill>
          <a:blip r:embed="rId4"/>
          <a:stretch>
            <a:fillRect/>
          </a:stretch>
        </p:blipFill>
        <p:spPr>
          <a:xfrm>
            <a:off x="5127723" y="1089324"/>
            <a:ext cx="3498600" cy="2375433"/>
          </a:xfrm>
          <a:prstGeom prst="rect">
            <a:avLst/>
          </a:prstGeom>
        </p:spPr>
      </p:pic>
      <p:pic>
        <p:nvPicPr>
          <p:cNvPr id="6" name="Picture 5">
            <a:extLst>
              <a:ext uri="{FF2B5EF4-FFF2-40B4-BE49-F238E27FC236}">
                <a16:creationId xmlns:a16="http://schemas.microsoft.com/office/drawing/2014/main" id="{A33C09AA-57AC-46BC-83BA-609A3D415266}"/>
              </a:ext>
            </a:extLst>
          </p:cNvPr>
          <p:cNvPicPr>
            <a:picLocks noChangeAspect="1"/>
          </p:cNvPicPr>
          <p:nvPr/>
        </p:nvPicPr>
        <p:blipFill>
          <a:blip r:embed="rId5"/>
          <a:stretch>
            <a:fillRect/>
          </a:stretch>
        </p:blipFill>
        <p:spPr>
          <a:xfrm>
            <a:off x="683568" y="4221088"/>
            <a:ext cx="2443595" cy="2326553"/>
          </a:xfrm>
          <a:prstGeom prst="rect">
            <a:avLst/>
          </a:prstGeom>
        </p:spPr>
      </p:pic>
      <p:sp>
        <p:nvSpPr>
          <p:cNvPr id="7" name="Smiley Face 6">
            <a:extLst>
              <a:ext uri="{FF2B5EF4-FFF2-40B4-BE49-F238E27FC236}">
                <a16:creationId xmlns:a16="http://schemas.microsoft.com/office/drawing/2014/main" id="{079045C6-B1AE-4DD3-9D92-E26BE56A1809}"/>
              </a:ext>
            </a:extLst>
          </p:cNvPr>
          <p:cNvSpPr/>
          <p:nvPr/>
        </p:nvSpPr>
        <p:spPr>
          <a:xfrm>
            <a:off x="6588224" y="2277040"/>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miley Face 7">
            <a:extLst>
              <a:ext uri="{FF2B5EF4-FFF2-40B4-BE49-F238E27FC236}">
                <a16:creationId xmlns:a16="http://schemas.microsoft.com/office/drawing/2014/main" id="{BB877C6E-C6C4-415D-B246-06BA4FC0BB56}"/>
              </a:ext>
            </a:extLst>
          </p:cNvPr>
          <p:cNvSpPr/>
          <p:nvPr/>
        </p:nvSpPr>
        <p:spPr>
          <a:xfrm>
            <a:off x="3695918" y="2113411"/>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a:extLst>
              <a:ext uri="{FF2B5EF4-FFF2-40B4-BE49-F238E27FC236}">
                <a16:creationId xmlns:a16="http://schemas.microsoft.com/office/drawing/2014/main" id="{C2E7E283-244C-447F-8144-797283E02369}"/>
              </a:ext>
            </a:extLst>
          </p:cNvPr>
          <p:cNvSpPr/>
          <p:nvPr/>
        </p:nvSpPr>
        <p:spPr>
          <a:xfrm>
            <a:off x="3127163" y="3010164"/>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miley Face 9">
            <a:extLst>
              <a:ext uri="{FF2B5EF4-FFF2-40B4-BE49-F238E27FC236}">
                <a16:creationId xmlns:a16="http://schemas.microsoft.com/office/drawing/2014/main" id="{DD225A55-5D8B-47F1-90FD-FDFDF221B07A}"/>
              </a:ext>
            </a:extLst>
          </p:cNvPr>
          <p:cNvSpPr/>
          <p:nvPr/>
        </p:nvSpPr>
        <p:spPr>
          <a:xfrm>
            <a:off x="2710905" y="4234257"/>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miley Face 10">
            <a:extLst>
              <a:ext uri="{FF2B5EF4-FFF2-40B4-BE49-F238E27FC236}">
                <a16:creationId xmlns:a16="http://schemas.microsoft.com/office/drawing/2014/main" id="{761AB7A0-72D2-4B88-AA24-C7F8253610B2}"/>
              </a:ext>
            </a:extLst>
          </p:cNvPr>
          <p:cNvSpPr/>
          <p:nvPr/>
        </p:nvSpPr>
        <p:spPr>
          <a:xfrm>
            <a:off x="1575489" y="4750131"/>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a:extLst>
              <a:ext uri="{FF2B5EF4-FFF2-40B4-BE49-F238E27FC236}">
                <a16:creationId xmlns:a16="http://schemas.microsoft.com/office/drawing/2014/main" id="{BB4242BA-7619-401C-B352-1F686ED28BB9}"/>
              </a:ext>
            </a:extLst>
          </p:cNvPr>
          <p:cNvSpPr/>
          <p:nvPr/>
        </p:nvSpPr>
        <p:spPr>
          <a:xfrm>
            <a:off x="4936561" y="4547245"/>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miley Face 12">
            <a:extLst>
              <a:ext uri="{FF2B5EF4-FFF2-40B4-BE49-F238E27FC236}">
                <a16:creationId xmlns:a16="http://schemas.microsoft.com/office/drawing/2014/main" id="{6067778E-931E-4D5E-9797-2599B0CE21EF}"/>
              </a:ext>
            </a:extLst>
          </p:cNvPr>
          <p:cNvSpPr/>
          <p:nvPr/>
        </p:nvSpPr>
        <p:spPr>
          <a:xfrm>
            <a:off x="4515810" y="4536617"/>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miley Face 13">
            <a:extLst>
              <a:ext uri="{FF2B5EF4-FFF2-40B4-BE49-F238E27FC236}">
                <a16:creationId xmlns:a16="http://schemas.microsoft.com/office/drawing/2014/main" id="{C1EA62FC-21C3-44E2-A66F-BDA26BA2BC55}"/>
              </a:ext>
            </a:extLst>
          </p:cNvPr>
          <p:cNvSpPr/>
          <p:nvPr/>
        </p:nvSpPr>
        <p:spPr>
          <a:xfrm>
            <a:off x="5318968" y="4397886"/>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miley Face 14">
            <a:extLst>
              <a:ext uri="{FF2B5EF4-FFF2-40B4-BE49-F238E27FC236}">
                <a16:creationId xmlns:a16="http://schemas.microsoft.com/office/drawing/2014/main" id="{8FBE0858-85FB-4BB3-8528-F228F253AC33}"/>
              </a:ext>
            </a:extLst>
          </p:cNvPr>
          <p:cNvSpPr/>
          <p:nvPr/>
        </p:nvSpPr>
        <p:spPr>
          <a:xfrm>
            <a:off x="6323455" y="4383617"/>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miley Face 15">
            <a:extLst>
              <a:ext uri="{FF2B5EF4-FFF2-40B4-BE49-F238E27FC236}">
                <a16:creationId xmlns:a16="http://schemas.microsoft.com/office/drawing/2014/main" id="{AD096FD5-2BA1-4F23-B194-A5B2F567C8CF}"/>
              </a:ext>
            </a:extLst>
          </p:cNvPr>
          <p:cNvSpPr/>
          <p:nvPr/>
        </p:nvSpPr>
        <p:spPr>
          <a:xfrm>
            <a:off x="7254958" y="4390384"/>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miley Face 16">
            <a:extLst>
              <a:ext uri="{FF2B5EF4-FFF2-40B4-BE49-F238E27FC236}">
                <a16:creationId xmlns:a16="http://schemas.microsoft.com/office/drawing/2014/main" id="{E9788BF2-7C3E-4084-902C-875E1D005724}"/>
              </a:ext>
            </a:extLst>
          </p:cNvPr>
          <p:cNvSpPr/>
          <p:nvPr/>
        </p:nvSpPr>
        <p:spPr>
          <a:xfrm>
            <a:off x="7876882" y="4397886"/>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miley Face 17">
            <a:extLst>
              <a:ext uri="{FF2B5EF4-FFF2-40B4-BE49-F238E27FC236}">
                <a16:creationId xmlns:a16="http://schemas.microsoft.com/office/drawing/2014/main" id="{4987EF8E-6C01-43AE-BCB1-FD8750E3C9FB}"/>
              </a:ext>
            </a:extLst>
          </p:cNvPr>
          <p:cNvSpPr/>
          <p:nvPr/>
        </p:nvSpPr>
        <p:spPr>
          <a:xfrm>
            <a:off x="3314292" y="3704024"/>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miley Face 18">
            <a:extLst>
              <a:ext uri="{FF2B5EF4-FFF2-40B4-BE49-F238E27FC236}">
                <a16:creationId xmlns:a16="http://schemas.microsoft.com/office/drawing/2014/main" id="{56AAACEE-2119-4954-A656-3F1C13F909AB}"/>
              </a:ext>
            </a:extLst>
          </p:cNvPr>
          <p:cNvSpPr/>
          <p:nvPr/>
        </p:nvSpPr>
        <p:spPr>
          <a:xfrm>
            <a:off x="1115616" y="2532121"/>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miley Face 19">
            <a:extLst>
              <a:ext uri="{FF2B5EF4-FFF2-40B4-BE49-F238E27FC236}">
                <a16:creationId xmlns:a16="http://schemas.microsoft.com/office/drawing/2014/main" id="{3E5C154B-E063-47A8-B717-5307FF4AD1F6}"/>
              </a:ext>
            </a:extLst>
          </p:cNvPr>
          <p:cNvSpPr/>
          <p:nvPr/>
        </p:nvSpPr>
        <p:spPr>
          <a:xfrm>
            <a:off x="1636534" y="2028099"/>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miley Face 20">
            <a:extLst>
              <a:ext uri="{FF2B5EF4-FFF2-40B4-BE49-F238E27FC236}">
                <a16:creationId xmlns:a16="http://schemas.microsoft.com/office/drawing/2014/main" id="{3920CEB4-2070-4DFB-8C25-A5F5DFD66A07}"/>
              </a:ext>
            </a:extLst>
          </p:cNvPr>
          <p:cNvSpPr/>
          <p:nvPr/>
        </p:nvSpPr>
        <p:spPr>
          <a:xfrm>
            <a:off x="2315364" y="2204864"/>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miley Face 21">
            <a:extLst>
              <a:ext uri="{FF2B5EF4-FFF2-40B4-BE49-F238E27FC236}">
                <a16:creationId xmlns:a16="http://schemas.microsoft.com/office/drawing/2014/main" id="{53E549B9-8688-4DB6-8A54-83EE6457147A}"/>
              </a:ext>
            </a:extLst>
          </p:cNvPr>
          <p:cNvSpPr/>
          <p:nvPr/>
        </p:nvSpPr>
        <p:spPr>
          <a:xfrm>
            <a:off x="3163167" y="3313312"/>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miley Face 22">
            <a:extLst>
              <a:ext uri="{FF2B5EF4-FFF2-40B4-BE49-F238E27FC236}">
                <a16:creationId xmlns:a16="http://schemas.microsoft.com/office/drawing/2014/main" id="{C49B4EE0-57E1-4626-95E6-6ABA707F5414}"/>
              </a:ext>
            </a:extLst>
          </p:cNvPr>
          <p:cNvSpPr/>
          <p:nvPr/>
        </p:nvSpPr>
        <p:spPr>
          <a:xfrm>
            <a:off x="2658156" y="2643267"/>
            <a:ext cx="374258" cy="327257"/>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9410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sitting, table, game&#10;&#10;Description generated with very high confidence">
            <a:extLst>
              <a:ext uri="{FF2B5EF4-FFF2-40B4-BE49-F238E27FC236}">
                <a16:creationId xmlns:a16="http://schemas.microsoft.com/office/drawing/2014/main" id="{81BAEC2C-8BF2-4E63-8D54-18CF0BA1A809}"/>
              </a:ext>
            </a:extLst>
          </p:cNvPr>
          <p:cNvPicPr>
            <a:picLocks noChangeAspect="1"/>
          </p:cNvPicPr>
          <p:nvPr/>
        </p:nvPicPr>
        <p:blipFill rotWithShape="1">
          <a:blip r:embed="rId2"/>
          <a:srcRect/>
          <a:stretch/>
        </p:blipFill>
        <p:spPr>
          <a:xfrm>
            <a:off x="3905" y="-22513"/>
            <a:ext cx="9143985" cy="6699774"/>
          </a:xfrm>
          <a:prstGeom prst="rect">
            <a:avLst/>
          </a:prstGeom>
        </p:spPr>
      </p:pic>
      <p:sp>
        <p:nvSpPr>
          <p:cNvPr id="2" name="Title 1"/>
          <p:cNvSpPr>
            <a:spLocks noGrp="1"/>
          </p:cNvSpPr>
          <p:nvPr>
            <p:ph type="ctrTitle"/>
          </p:nvPr>
        </p:nvSpPr>
        <p:spPr>
          <a:xfrm>
            <a:off x="4932040" y="180739"/>
            <a:ext cx="2889031" cy="1375542"/>
          </a:xfrm>
        </p:spPr>
        <p:txBody>
          <a:bodyPr>
            <a:normAutofit fontScale="90000"/>
          </a:bodyPr>
          <a:lstStyle/>
          <a:p>
            <a:r>
              <a:rPr lang="en-US" sz="3000" dirty="0">
                <a:latin typeface="Comic Sans MS"/>
                <a:cs typeface="Calibri Light"/>
              </a:rPr>
              <a:t>Teaching </a:t>
            </a:r>
            <a:r>
              <a:rPr lang="en-US" sz="3000" dirty="0" err="1">
                <a:latin typeface="Comic Sans MS"/>
                <a:cs typeface="Calibri Light"/>
              </a:rPr>
              <a:t>Maths</a:t>
            </a:r>
            <a:r>
              <a:rPr lang="en-US" sz="3000" dirty="0">
                <a:latin typeface="Comic Sans MS"/>
                <a:cs typeface="Calibri Light"/>
              </a:rPr>
              <a:t> in EYFS </a:t>
            </a:r>
          </a:p>
        </p:txBody>
      </p:sp>
      <p:sp>
        <p:nvSpPr>
          <p:cNvPr id="3" name="Subtitle 2"/>
          <p:cNvSpPr>
            <a:spLocks noGrp="1"/>
          </p:cNvSpPr>
          <p:nvPr>
            <p:ph type="subTitle" idx="1"/>
          </p:nvPr>
        </p:nvSpPr>
        <p:spPr>
          <a:xfrm>
            <a:off x="2948151" y="5517232"/>
            <a:ext cx="3247697" cy="512463"/>
          </a:xfrm>
        </p:spPr>
        <p:txBody>
          <a:bodyPr vert="horz" lIns="68580" tIns="34290" rIns="68580" bIns="34290" rtlCol="0">
            <a:noAutofit/>
          </a:bodyPr>
          <a:lstStyle/>
          <a:p>
            <a:r>
              <a:rPr lang="en-US" b="1" dirty="0">
                <a:cs typeface="Calibri"/>
              </a:rPr>
              <a:t>A Mastery Approach </a:t>
            </a:r>
            <a:endParaRPr lang="en-US" b="1" dirty="0"/>
          </a:p>
        </p:txBody>
      </p:sp>
    </p:spTree>
    <p:extLst>
      <p:ext uri="{BB962C8B-B14F-4D97-AF65-F5344CB8AC3E}">
        <p14:creationId xmlns:p14="http://schemas.microsoft.com/office/powerpoint/2010/main" val="10985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BA073-70E8-40BB-9052-96B6FC8727EB}"/>
              </a:ext>
            </a:extLst>
          </p:cNvPr>
          <p:cNvSpPr txBox="1"/>
          <p:nvPr/>
        </p:nvSpPr>
        <p:spPr>
          <a:xfrm>
            <a:off x="157433" y="970634"/>
            <a:ext cx="8829135"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b="1" dirty="0">
                <a:latin typeface="Comic Sans MS"/>
                <a:ea typeface="+mn-lt"/>
                <a:cs typeface="+mn-lt"/>
              </a:rPr>
              <a:t>What is Teaching for Mastery? </a:t>
            </a:r>
          </a:p>
          <a:p>
            <a:endParaRPr lang="en-US" sz="2100" dirty="0">
              <a:latin typeface="Comic Sans MS"/>
              <a:ea typeface="+mn-lt"/>
              <a:cs typeface="+mn-lt"/>
            </a:endParaRPr>
          </a:p>
          <a:p>
            <a:r>
              <a:rPr lang="en-US" sz="2100" dirty="0">
                <a:latin typeface="Comic Sans MS"/>
                <a:ea typeface="+mn-lt"/>
                <a:cs typeface="+mn-lt"/>
              </a:rPr>
              <a:t>We see Teaching for Mastery in </a:t>
            </a:r>
            <a:r>
              <a:rPr lang="en-US" sz="2100" dirty="0" err="1">
                <a:latin typeface="Comic Sans MS"/>
                <a:ea typeface="+mn-lt"/>
                <a:cs typeface="+mn-lt"/>
              </a:rPr>
              <a:t>maths</a:t>
            </a:r>
            <a:r>
              <a:rPr lang="en-US" sz="2100" dirty="0">
                <a:latin typeface="Comic Sans MS"/>
                <a:ea typeface="+mn-lt"/>
                <a:cs typeface="+mn-lt"/>
              </a:rPr>
              <a:t> as allowing the pupils to gain a deep understanding of </a:t>
            </a:r>
            <a:r>
              <a:rPr lang="en-US" sz="2100" dirty="0" err="1">
                <a:latin typeface="Comic Sans MS"/>
                <a:ea typeface="+mn-lt"/>
                <a:cs typeface="+mn-lt"/>
              </a:rPr>
              <a:t>maths</a:t>
            </a:r>
            <a:r>
              <a:rPr lang="en-US" sz="2100" dirty="0">
                <a:latin typeface="Comic Sans MS"/>
                <a:ea typeface="+mn-lt"/>
                <a:cs typeface="+mn-lt"/>
              </a:rPr>
              <a:t>, allowing them to have a secure and long-term understanding of </a:t>
            </a:r>
            <a:r>
              <a:rPr lang="en-US" sz="2100" dirty="0" err="1">
                <a:latin typeface="Comic Sans MS"/>
                <a:ea typeface="+mn-lt"/>
                <a:cs typeface="+mn-lt"/>
              </a:rPr>
              <a:t>maths</a:t>
            </a:r>
            <a:r>
              <a:rPr lang="en-US" sz="2100" dirty="0">
                <a:latin typeface="Comic Sans MS"/>
                <a:ea typeface="+mn-lt"/>
                <a:cs typeface="+mn-lt"/>
              </a:rPr>
              <a:t> in a way that is age appropriate and engaging. </a:t>
            </a:r>
          </a:p>
          <a:p>
            <a:endParaRPr lang="en-US" sz="2100" dirty="0">
              <a:latin typeface="Comic Sans MS"/>
              <a:ea typeface="+mn-lt"/>
              <a:cs typeface="+mn-lt"/>
            </a:endParaRPr>
          </a:p>
          <a:p>
            <a:r>
              <a:rPr lang="en-US" sz="2100" dirty="0">
                <a:latin typeface="Comic Sans MS"/>
                <a:ea typeface="+mn-lt"/>
                <a:cs typeface="+mn-lt"/>
              </a:rPr>
              <a:t>We believe that everyone can do </a:t>
            </a:r>
            <a:r>
              <a:rPr lang="en-US" sz="2100" dirty="0" err="1">
                <a:latin typeface="Comic Sans MS"/>
                <a:ea typeface="+mn-lt"/>
                <a:cs typeface="+mn-lt"/>
              </a:rPr>
              <a:t>maths</a:t>
            </a:r>
            <a:r>
              <a:rPr lang="en-US" sz="2100" dirty="0">
                <a:latin typeface="Comic Sans MS"/>
                <a:ea typeface="+mn-lt"/>
                <a:cs typeface="+mn-lt"/>
              </a:rPr>
              <a:t>.  Teaching for mastery  means  we teach by breaking down </a:t>
            </a:r>
            <a:r>
              <a:rPr lang="en-US" sz="2100" dirty="0" err="1">
                <a:latin typeface="Comic Sans MS"/>
                <a:ea typeface="+mn-lt"/>
                <a:cs typeface="+mn-lt"/>
              </a:rPr>
              <a:t>maths</a:t>
            </a:r>
            <a:r>
              <a:rPr lang="en-US" sz="2100" dirty="0">
                <a:latin typeface="Comic Sans MS"/>
                <a:ea typeface="+mn-lt"/>
                <a:cs typeface="+mn-lt"/>
              </a:rPr>
              <a:t> objectives into the smallest steps, so that every pupil is secure in every new concept before moving on. We focus upon teaching for fluency, reasoning and problem solving. </a:t>
            </a:r>
            <a:endParaRPr lang="en-US" sz="2100" dirty="0">
              <a:latin typeface="Comic Sans MS"/>
              <a:cs typeface="Calibri"/>
            </a:endParaRPr>
          </a:p>
        </p:txBody>
      </p:sp>
      <p:sp>
        <p:nvSpPr>
          <p:cNvPr id="3" name="TextBox 2">
            <a:extLst>
              <a:ext uri="{FF2B5EF4-FFF2-40B4-BE49-F238E27FC236}">
                <a16:creationId xmlns:a16="http://schemas.microsoft.com/office/drawing/2014/main" id="{A940F692-03D0-4F26-961D-79CEEBFA7C05}"/>
              </a:ext>
            </a:extLst>
          </p:cNvPr>
          <p:cNvSpPr txBox="1"/>
          <p:nvPr/>
        </p:nvSpPr>
        <p:spPr>
          <a:xfrm>
            <a:off x="296938" y="1952131"/>
            <a:ext cx="5410919"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dirty="0">
              <a:cs typeface="Calibri"/>
            </a:endParaRPr>
          </a:p>
        </p:txBody>
      </p:sp>
      <p:sp>
        <p:nvSpPr>
          <p:cNvPr id="4" name="Rectangle 3">
            <a:extLst>
              <a:ext uri="{FF2B5EF4-FFF2-40B4-BE49-F238E27FC236}">
                <a16:creationId xmlns:a16="http://schemas.microsoft.com/office/drawing/2014/main" id="{730064BA-669D-4709-98BE-D4479739BDD9}"/>
              </a:ext>
            </a:extLst>
          </p:cNvPr>
          <p:cNvSpPr/>
          <p:nvPr/>
        </p:nvSpPr>
        <p:spPr>
          <a:xfrm>
            <a:off x="279530" y="4457343"/>
            <a:ext cx="8180901" cy="1446550"/>
          </a:xfrm>
          <a:prstGeom prst="rect">
            <a:avLst/>
          </a:prstGeom>
        </p:spPr>
        <p:txBody>
          <a:bodyPr wrap="square">
            <a:spAutoFit/>
          </a:bodyPr>
          <a:lstStyle/>
          <a:p>
            <a:endParaRPr lang="en-GB" sz="1400" dirty="0">
              <a:solidFill>
                <a:srgbClr val="7030A0"/>
              </a:solidFill>
            </a:endParaRPr>
          </a:p>
          <a:p>
            <a:endParaRPr lang="en-GB" sz="1400" dirty="0">
              <a:solidFill>
                <a:srgbClr val="7030A0"/>
              </a:solidFill>
            </a:endParaRPr>
          </a:p>
          <a:p>
            <a:endParaRPr lang="en-GB" sz="2000" dirty="0"/>
          </a:p>
          <a:p>
            <a:r>
              <a:rPr lang="en-GB" sz="2000" dirty="0"/>
              <a:t>A large majority of mathematical work is practical and learning will happen in many different contexts around the classroom and outside. </a:t>
            </a:r>
          </a:p>
        </p:txBody>
      </p:sp>
    </p:spTree>
    <p:extLst>
      <p:ext uri="{BB962C8B-B14F-4D97-AF65-F5344CB8AC3E}">
        <p14:creationId xmlns:p14="http://schemas.microsoft.com/office/powerpoint/2010/main" val="40060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normAutofit fontScale="90000"/>
          </a:bodyPr>
          <a:lstStyle/>
          <a:p>
            <a:r>
              <a:rPr lang="en-GB" dirty="0"/>
              <a:t>Throughout your child's year in FS they will learn:</a:t>
            </a:r>
          </a:p>
        </p:txBody>
      </p:sp>
      <p:sp>
        <p:nvSpPr>
          <p:cNvPr id="3" name="Content Placeholder 2"/>
          <p:cNvSpPr>
            <a:spLocks noGrp="1"/>
          </p:cNvSpPr>
          <p:nvPr>
            <p:ph idx="1"/>
          </p:nvPr>
        </p:nvSpPr>
        <p:spPr>
          <a:xfrm>
            <a:off x="457200" y="2060849"/>
            <a:ext cx="8229600" cy="4248472"/>
          </a:xfrm>
        </p:spPr>
        <p:txBody>
          <a:bodyPr>
            <a:normAutofit/>
          </a:bodyPr>
          <a:lstStyle/>
          <a:p>
            <a:endParaRPr lang="en-GB" dirty="0"/>
          </a:p>
          <a:p>
            <a:pPr marL="0" indent="0">
              <a:buNone/>
            </a:pPr>
            <a:r>
              <a:rPr lang="en-GB" sz="1000" dirty="0">
                <a:solidFill>
                  <a:srgbClr val="7030A0"/>
                </a:solidFill>
              </a:rPr>
              <a:t>ML</a:t>
            </a:r>
          </a:p>
          <a:p>
            <a:endParaRPr lang="en-GB" dirty="0"/>
          </a:p>
        </p:txBody>
      </p:sp>
      <p:sp>
        <p:nvSpPr>
          <p:cNvPr id="4" name="Rectangle 3">
            <a:extLst>
              <a:ext uri="{FF2B5EF4-FFF2-40B4-BE49-F238E27FC236}">
                <a16:creationId xmlns:a16="http://schemas.microsoft.com/office/drawing/2014/main" id="{4090D653-99CB-46AD-92D4-F2866B596B2E}"/>
              </a:ext>
            </a:extLst>
          </p:cNvPr>
          <p:cNvSpPr/>
          <p:nvPr/>
        </p:nvSpPr>
        <p:spPr>
          <a:xfrm>
            <a:off x="899592" y="1700808"/>
            <a:ext cx="5958408" cy="3970318"/>
          </a:xfrm>
          <a:prstGeom prst="rect">
            <a:avLst/>
          </a:prstGeom>
        </p:spPr>
        <p:txBody>
          <a:bodyPr wrap="square">
            <a:spAutoFit/>
          </a:bodyPr>
          <a:lstStyle/>
          <a:p>
            <a:r>
              <a:rPr lang="en-GB" sz="3600" dirty="0">
                <a:solidFill>
                  <a:srgbClr val="585858"/>
                </a:solidFill>
                <a:latin typeface="Muli"/>
              </a:rPr>
              <a:t>There are six key areas of early mathematics learning, which collectively provide a platform for everything children will encounter as they progress through their maths learning at primary school, and beyond.</a:t>
            </a:r>
            <a:endParaRPr lang="en-GB" sz="3600" dirty="0"/>
          </a:p>
        </p:txBody>
      </p:sp>
    </p:spTree>
    <p:extLst>
      <p:ext uri="{BB962C8B-B14F-4D97-AF65-F5344CB8AC3E}">
        <p14:creationId xmlns:p14="http://schemas.microsoft.com/office/powerpoint/2010/main" val="1871344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25EA4C-98EE-4E86-A131-9EB3BF16E1F6}"/>
              </a:ext>
            </a:extLst>
          </p:cNvPr>
          <p:cNvSpPr txBox="1"/>
          <p:nvPr/>
        </p:nvSpPr>
        <p:spPr>
          <a:xfrm>
            <a:off x="92734" y="967706"/>
            <a:ext cx="8990880" cy="6070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dirty="0">
                <a:latin typeface="Comic Sans MS"/>
              </a:rPr>
              <a:t>How do we teach for Mastery in Early Years? </a:t>
            </a:r>
            <a:r>
              <a:rPr lang="en-US" dirty="0">
                <a:latin typeface="Comic Sans MS"/>
              </a:rPr>
              <a:t>In Reception we are teaching the children early number sense . This is critical as it allows them to develop a deep understanding of number that they will need in the future. </a:t>
            </a:r>
            <a:endParaRPr lang="en-US" dirty="0">
              <a:latin typeface="Comic Sans MS"/>
              <a:cs typeface="Calibri"/>
            </a:endParaRPr>
          </a:p>
          <a:p>
            <a:endParaRPr lang="en-US" dirty="0">
              <a:latin typeface="Comic Sans MS"/>
            </a:endParaRPr>
          </a:p>
          <a:p>
            <a:r>
              <a:rPr lang="en-US" b="1" dirty="0">
                <a:latin typeface="Comic Sans MS"/>
              </a:rPr>
              <a:t>Representing Numbers</a:t>
            </a:r>
            <a:endParaRPr lang="en-US" b="1" dirty="0">
              <a:latin typeface="Comic Sans MS"/>
              <a:cs typeface="Calibri"/>
            </a:endParaRPr>
          </a:p>
          <a:p>
            <a:r>
              <a:rPr lang="en-US" dirty="0">
                <a:latin typeface="Comic Sans MS"/>
              </a:rPr>
              <a:t>We want to develop children’s number sense so that they understand the number rather than just </a:t>
            </a:r>
            <a:r>
              <a:rPr lang="en-US" dirty="0" err="1">
                <a:latin typeface="Comic Sans MS"/>
              </a:rPr>
              <a:t>recognising</a:t>
            </a:r>
            <a:r>
              <a:rPr lang="en-US" dirty="0">
                <a:latin typeface="Comic Sans MS"/>
              </a:rPr>
              <a:t> the numeral. Lots of our children can already count to beyond ten but developing good number sense is about knowing each number in depth.</a:t>
            </a:r>
            <a:endParaRPr lang="en-US" dirty="0">
              <a:latin typeface="Comic Sans MS"/>
              <a:cs typeface="Calibri"/>
            </a:endParaRPr>
          </a:p>
          <a:p>
            <a:endParaRPr lang="en-US" dirty="0">
              <a:latin typeface="Comic Sans MS"/>
              <a:cs typeface="Calibri"/>
            </a:endParaRPr>
          </a:p>
          <a:p>
            <a:r>
              <a:rPr lang="en-US" dirty="0">
                <a:latin typeface="Comic Sans MS"/>
              </a:rPr>
              <a:t>Children need to understand that numbers can be represented in many ways, not just as a written numeral. We use many different objects and pictures to show that numbers can be represented in lots of ways.</a:t>
            </a:r>
            <a:r>
              <a:rPr lang="en-US" sz="2100" dirty="0">
                <a:latin typeface="Comic Sans MS"/>
              </a:rPr>
              <a:t> </a:t>
            </a:r>
            <a:endParaRPr lang="en-US" sz="2100" dirty="0">
              <a:latin typeface="Comic Sans MS"/>
              <a:cs typeface="Calibri"/>
            </a:endParaRPr>
          </a:p>
          <a:p>
            <a:endParaRPr lang="en-US" sz="1350" dirty="0">
              <a:cs typeface="Calibri"/>
            </a:endParaRPr>
          </a:p>
          <a:p>
            <a:endParaRPr lang="en-US" sz="1350" dirty="0">
              <a:cs typeface="Calibri"/>
            </a:endParaRPr>
          </a:p>
          <a:p>
            <a:endParaRPr lang="en-US" sz="1350" dirty="0"/>
          </a:p>
          <a:p>
            <a:endParaRPr lang="en-US" sz="1350" dirty="0"/>
          </a:p>
          <a:p>
            <a:endParaRPr lang="en-US" sz="1350" dirty="0">
              <a:cs typeface="Calibri" panose="020F0502020204030204"/>
            </a:endParaRPr>
          </a:p>
          <a:p>
            <a:endParaRPr lang="en-US" sz="1350" dirty="0"/>
          </a:p>
          <a:p>
            <a:r>
              <a:rPr lang="en-US" sz="1500" dirty="0">
                <a:latin typeface="Comic Sans MS"/>
              </a:rPr>
              <a:t>Children sometimes need lots of </a:t>
            </a:r>
            <a:r>
              <a:rPr lang="en-US" sz="1500" dirty="0" err="1">
                <a:latin typeface="Comic Sans MS"/>
              </a:rPr>
              <a:t>practise</a:t>
            </a:r>
            <a:r>
              <a:rPr lang="en-US" sz="1500" dirty="0">
                <a:latin typeface="Comic Sans MS"/>
              </a:rPr>
              <a:t> to </a:t>
            </a:r>
            <a:r>
              <a:rPr lang="en-US" sz="1500" dirty="0" err="1">
                <a:latin typeface="Comic Sans MS"/>
              </a:rPr>
              <a:t>recognise</a:t>
            </a:r>
            <a:r>
              <a:rPr lang="en-US" sz="1500" dirty="0">
                <a:latin typeface="Comic Sans MS"/>
              </a:rPr>
              <a:t> numbers in different forms. We play games that encourages children to </a:t>
            </a:r>
            <a:r>
              <a:rPr lang="en-US" sz="1500" dirty="0" err="1">
                <a:latin typeface="Comic Sans MS"/>
              </a:rPr>
              <a:t>recognise</a:t>
            </a:r>
            <a:r>
              <a:rPr lang="en-US" sz="1500" dirty="0">
                <a:latin typeface="Comic Sans MS"/>
              </a:rPr>
              <a:t> and make different amounts in our indoor and outdoor areas. </a:t>
            </a:r>
            <a:endParaRPr lang="en-US" sz="1500" dirty="0">
              <a:latin typeface="Comic Sans MS"/>
              <a:cs typeface="Calibri"/>
            </a:endParaRPr>
          </a:p>
          <a:p>
            <a:endParaRPr lang="en-US" sz="1350" dirty="0"/>
          </a:p>
          <a:p>
            <a:endParaRPr lang="en-US" sz="1350" dirty="0">
              <a:cs typeface="Calibri"/>
            </a:endParaRPr>
          </a:p>
        </p:txBody>
      </p:sp>
      <p:pic>
        <p:nvPicPr>
          <p:cNvPr id="3" name="Picture 3" descr="A picture containing stereo, device&#10;&#10;Description generated with very high confidence">
            <a:extLst>
              <a:ext uri="{FF2B5EF4-FFF2-40B4-BE49-F238E27FC236}">
                <a16:creationId xmlns:a16="http://schemas.microsoft.com/office/drawing/2014/main" id="{ACE9FB64-866C-4646-B858-F7A0EA40776D}"/>
              </a:ext>
            </a:extLst>
          </p:cNvPr>
          <p:cNvPicPr>
            <a:picLocks noChangeAspect="1"/>
          </p:cNvPicPr>
          <p:nvPr/>
        </p:nvPicPr>
        <p:blipFill>
          <a:blip r:embed="rId2"/>
          <a:stretch>
            <a:fillRect/>
          </a:stretch>
        </p:blipFill>
        <p:spPr>
          <a:xfrm>
            <a:off x="7801329" y="4948683"/>
            <a:ext cx="609376" cy="613015"/>
          </a:xfrm>
          <a:prstGeom prst="rect">
            <a:avLst/>
          </a:prstGeom>
        </p:spPr>
      </p:pic>
      <p:pic>
        <p:nvPicPr>
          <p:cNvPr id="5" name="Picture 5" descr="A picture containing food&#10;&#10;Description generated with very high confidence">
            <a:extLst>
              <a:ext uri="{FF2B5EF4-FFF2-40B4-BE49-F238E27FC236}">
                <a16:creationId xmlns:a16="http://schemas.microsoft.com/office/drawing/2014/main" id="{1692D3F0-42A1-4608-931D-E9344FC7508D}"/>
              </a:ext>
            </a:extLst>
          </p:cNvPr>
          <p:cNvPicPr>
            <a:picLocks noChangeAspect="1"/>
          </p:cNvPicPr>
          <p:nvPr/>
        </p:nvPicPr>
        <p:blipFill>
          <a:blip r:embed="rId3"/>
          <a:stretch>
            <a:fillRect/>
          </a:stretch>
        </p:blipFill>
        <p:spPr>
          <a:xfrm>
            <a:off x="1639687" y="4864442"/>
            <a:ext cx="804279" cy="605872"/>
          </a:xfrm>
          <a:prstGeom prst="rect">
            <a:avLst/>
          </a:prstGeom>
        </p:spPr>
      </p:pic>
      <p:pic>
        <p:nvPicPr>
          <p:cNvPr id="7" name="Picture 7" descr="A close up of a piece of paper&#10;&#10;Description generated with high confidence">
            <a:extLst>
              <a:ext uri="{FF2B5EF4-FFF2-40B4-BE49-F238E27FC236}">
                <a16:creationId xmlns:a16="http://schemas.microsoft.com/office/drawing/2014/main" id="{7D3C6CC1-6366-44E0-9538-73A19A3D8627}"/>
              </a:ext>
            </a:extLst>
          </p:cNvPr>
          <p:cNvPicPr>
            <a:picLocks noChangeAspect="1"/>
          </p:cNvPicPr>
          <p:nvPr/>
        </p:nvPicPr>
        <p:blipFill>
          <a:blip r:embed="rId4"/>
          <a:stretch>
            <a:fillRect/>
          </a:stretch>
        </p:blipFill>
        <p:spPr>
          <a:xfrm>
            <a:off x="2695900" y="4817187"/>
            <a:ext cx="822206" cy="609512"/>
          </a:xfrm>
          <a:prstGeom prst="rect">
            <a:avLst/>
          </a:prstGeom>
        </p:spPr>
      </p:pic>
      <p:pic>
        <p:nvPicPr>
          <p:cNvPr id="9" name="Picture 9" descr="A close up of a logo&#10;&#10;Description generated with very high confidence">
            <a:extLst>
              <a:ext uri="{FF2B5EF4-FFF2-40B4-BE49-F238E27FC236}">
                <a16:creationId xmlns:a16="http://schemas.microsoft.com/office/drawing/2014/main" id="{60F1A69A-F537-4C9B-A5EC-39A31C88E9CD}"/>
              </a:ext>
            </a:extLst>
          </p:cNvPr>
          <p:cNvPicPr>
            <a:picLocks noChangeAspect="1"/>
          </p:cNvPicPr>
          <p:nvPr/>
        </p:nvPicPr>
        <p:blipFill>
          <a:blip r:embed="rId5"/>
          <a:stretch>
            <a:fillRect/>
          </a:stretch>
        </p:blipFill>
        <p:spPr>
          <a:xfrm>
            <a:off x="3779912" y="4869160"/>
            <a:ext cx="612476" cy="624365"/>
          </a:xfrm>
          <a:prstGeom prst="rect">
            <a:avLst/>
          </a:prstGeom>
        </p:spPr>
      </p:pic>
      <p:pic>
        <p:nvPicPr>
          <p:cNvPr id="11" name="Picture 11" descr="A picture containing drawing&#10;&#10;Description generated with very high confidence">
            <a:extLst>
              <a:ext uri="{FF2B5EF4-FFF2-40B4-BE49-F238E27FC236}">
                <a16:creationId xmlns:a16="http://schemas.microsoft.com/office/drawing/2014/main" id="{07BAA054-126F-4C80-AD73-09AD450BD95F}"/>
              </a:ext>
            </a:extLst>
          </p:cNvPr>
          <p:cNvPicPr>
            <a:picLocks noChangeAspect="1"/>
          </p:cNvPicPr>
          <p:nvPr/>
        </p:nvPicPr>
        <p:blipFill>
          <a:blip r:embed="rId6"/>
          <a:stretch>
            <a:fillRect/>
          </a:stretch>
        </p:blipFill>
        <p:spPr>
          <a:xfrm>
            <a:off x="4751614" y="4946661"/>
            <a:ext cx="597650" cy="615037"/>
          </a:xfrm>
          <a:prstGeom prst="rect">
            <a:avLst/>
          </a:prstGeom>
        </p:spPr>
      </p:pic>
      <p:pic>
        <p:nvPicPr>
          <p:cNvPr id="13" name="Picture 13" descr="A picture containing screen, building&#10;&#10;Description generated with very high confidence">
            <a:extLst>
              <a:ext uri="{FF2B5EF4-FFF2-40B4-BE49-F238E27FC236}">
                <a16:creationId xmlns:a16="http://schemas.microsoft.com/office/drawing/2014/main" id="{40FC2568-80BC-4F35-86E9-3BC1B0598950}"/>
              </a:ext>
            </a:extLst>
          </p:cNvPr>
          <p:cNvPicPr>
            <a:picLocks noChangeAspect="1"/>
          </p:cNvPicPr>
          <p:nvPr/>
        </p:nvPicPr>
        <p:blipFill>
          <a:blip r:embed="rId7"/>
          <a:stretch>
            <a:fillRect/>
          </a:stretch>
        </p:blipFill>
        <p:spPr>
          <a:xfrm>
            <a:off x="5452875" y="4869160"/>
            <a:ext cx="1213090" cy="601154"/>
          </a:xfrm>
          <a:prstGeom prst="rect">
            <a:avLst/>
          </a:prstGeom>
        </p:spPr>
      </p:pic>
      <p:pic>
        <p:nvPicPr>
          <p:cNvPr id="15" name="Picture 15">
            <a:extLst>
              <a:ext uri="{FF2B5EF4-FFF2-40B4-BE49-F238E27FC236}">
                <a16:creationId xmlns:a16="http://schemas.microsoft.com/office/drawing/2014/main" id="{EBFB706E-F5E9-4D3C-A6EA-F90CF5169DA9}"/>
              </a:ext>
            </a:extLst>
          </p:cNvPr>
          <p:cNvPicPr>
            <a:picLocks noChangeAspect="1"/>
          </p:cNvPicPr>
          <p:nvPr/>
        </p:nvPicPr>
        <p:blipFill>
          <a:blip r:embed="rId8"/>
          <a:stretch>
            <a:fillRect/>
          </a:stretch>
        </p:blipFill>
        <p:spPr>
          <a:xfrm>
            <a:off x="6917899" y="4946661"/>
            <a:ext cx="504511" cy="564358"/>
          </a:xfrm>
          <a:prstGeom prst="rect">
            <a:avLst/>
          </a:prstGeom>
        </p:spPr>
      </p:pic>
      <p:pic>
        <p:nvPicPr>
          <p:cNvPr id="17" name="Picture 17" descr="A picture containing drawing&#10;&#10;Description generated with very high confidence">
            <a:extLst>
              <a:ext uri="{FF2B5EF4-FFF2-40B4-BE49-F238E27FC236}">
                <a16:creationId xmlns:a16="http://schemas.microsoft.com/office/drawing/2014/main" id="{0BB5D310-9FDE-4A78-A521-07BEAB1B1641}"/>
              </a:ext>
            </a:extLst>
          </p:cNvPr>
          <p:cNvPicPr>
            <a:picLocks noChangeAspect="1"/>
          </p:cNvPicPr>
          <p:nvPr/>
        </p:nvPicPr>
        <p:blipFill>
          <a:blip r:embed="rId9"/>
          <a:stretch>
            <a:fillRect/>
          </a:stretch>
        </p:blipFill>
        <p:spPr>
          <a:xfrm>
            <a:off x="168885" y="4877098"/>
            <a:ext cx="1119278" cy="623777"/>
          </a:xfrm>
          <a:prstGeom prst="rect">
            <a:avLst/>
          </a:prstGeom>
        </p:spPr>
      </p:pic>
    </p:spTree>
    <p:extLst>
      <p:ext uri="{BB962C8B-B14F-4D97-AF65-F5344CB8AC3E}">
        <p14:creationId xmlns:p14="http://schemas.microsoft.com/office/powerpoint/2010/main" val="22156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wipe(down)">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2000"/>
                                        <p:tgtEl>
                                          <p:spTgt spid="3"/>
                                        </p:tgtEl>
                                      </p:cBhvr>
                                    </p:animEffect>
                                  </p:childTnLst>
                                </p:cTn>
                              </p:par>
                              <p:par>
                                <p:cTn id="59" presetID="22" presetClass="entr" presetSubtype="4" fill="hold" nodeType="withEffect">
                                  <p:stCondLst>
                                    <p:cond delay="0"/>
                                  </p:stCondLst>
                                  <p:childTnLst>
                                    <p:set>
                                      <p:cBhvr>
                                        <p:cTn id="60" dur="1" fill="hold">
                                          <p:stCondLst>
                                            <p:cond delay="0"/>
                                          </p:stCondLst>
                                        </p:cTn>
                                        <p:tgtEl>
                                          <p:spTgt spid="2">
                                            <p:txEl>
                                              <p:pRg st="12" end="12"/>
                                            </p:txEl>
                                          </p:spTgt>
                                        </p:tgtEl>
                                        <p:attrNameLst>
                                          <p:attrName>style.visibility</p:attrName>
                                        </p:attrNameLst>
                                      </p:cBhvr>
                                      <p:to>
                                        <p:strVal val="visible"/>
                                      </p:to>
                                    </p:set>
                                    <p:animEffect transition="in" filter="wipe(down)">
                                      <p:cBhvr>
                                        <p:cTn id="6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C91E-F53C-4E7D-8204-B9E793D50153}"/>
              </a:ext>
            </a:extLst>
          </p:cNvPr>
          <p:cNvSpPr>
            <a:spLocks noGrp="1"/>
          </p:cNvSpPr>
          <p:nvPr>
            <p:ph type="title"/>
          </p:nvPr>
        </p:nvSpPr>
        <p:spPr/>
        <p:txBody>
          <a:bodyPr/>
          <a:lstStyle/>
          <a:p>
            <a:r>
              <a:rPr lang="en-GB" b="1" dirty="0"/>
              <a:t>Aims of tonight </a:t>
            </a:r>
          </a:p>
        </p:txBody>
      </p:sp>
      <p:sp>
        <p:nvSpPr>
          <p:cNvPr id="3" name="Content Placeholder 2">
            <a:extLst>
              <a:ext uri="{FF2B5EF4-FFF2-40B4-BE49-F238E27FC236}">
                <a16:creationId xmlns:a16="http://schemas.microsoft.com/office/drawing/2014/main" id="{F68FB41E-D261-4529-BB03-06346E60834F}"/>
              </a:ext>
            </a:extLst>
          </p:cNvPr>
          <p:cNvSpPr>
            <a:spLocks noGrp="1"/>
          </p:cNvSpPr>
          <p:nvPr>
            <p:ph idx="1"/>
          </p:nvPr>
        </p:nvSpPr>
        <p:spPr/>
        <p:txBody>
          <a:bodyPr/>
          <a:lstStyle/>
          <a:p>
            <a:r>
              <a:rPr lang="en-GB" dirty="0"/>
              <a:t>To provide information about the Early Years Curriculum. </a:t>
            </a:r>
          </a:p>
          <a:p>
            <a:r>
              <a:rPr lang="en-GB" dirty="0"/>
              <a:t>To understand how we teach early reading and maths. </a:t>
            </a:r>
          </a:p>
          <a:p>
            <a:r>
              <a:rPr lang="en-GB" dirty="0"/>
              <a:t>To gain ideas of how you can help your child at home. </a:t>
            </a:r>
          </a:p>
          <a:p>
            <a:endParaRPr lang="en-GB" dirty="0"/>
          </a:p>
        </p:txBody>
      </p:sp>
    </p:spTree>
    <p:extLst>
      <p:ext uri="{BB962C8B-B14F-4D97-AF65-F5344CB8AC3E}">
        <p14:creationId xmlns:p14="http://schemas.microsoft.com/office/powerpoint/2010/main" val="3627553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556" y="155745"/>
            <a:ext cx="4762872" cy="792087"/>
          </a:xfrm>
        </p:spPr>
        <p:txBody>
          <a:bodyPr>
            <a:normAutofit fontScale="25000" lnSpcReduction="20000"/>
          </a:bodyPr>
          <a:lstStyle/>
          <a:p>
            <a:r>
              <a:rPr lang="en-US" sz="6000" b="1" dirty="0">
                <a:latin typeface="Comic Sans MS" panose="030F0702030302020204" pitchFamily="66" charset="0"/>
              </a:rPr>
              <a:t>Counting- In reception we start to explore the fundamental counting principles.  </a:t>
            </a:r>
            <a:endParaRPr lang="en-US" sz="6000" dirty="0">
              <a:latin typeface="Comic Sans MS" panose="030F0702030302020204" pitchFamily="66" charset="0"/>
              <a:cs typeface="Calibri"/>
            </a:endParaRPr>
          </a:p>
          <a:p>
            <a:endParaRPr lang="en-US" sz="6000" dirty="0">
              <a:latin typeface="Comic Sans MS" panose="030F0702030302020204" pitchFamily="66" charset="0"/>
            </a:endParaRPr>
          </a:p>
          <a:p>
            <a:pPr marL="0" indent="0">
              <a:buNone/>
            </a:pPr>
            <a:endParaRPr lang="en-GB" sz="6000" dirty="0">
              <a:solidFill>
                <a:prstClr val="black"/>
              </a:solidFill>
            </a:endParaRPr>
          </a:p>
        </p:txBody>
      </p:sp>
      <p:pic>
        <p:nvPicPr>
          <p:cNvPr id="5" name="Picture 4"/>
          <p:cNvPicPr>
            <a:picLocks noChangeAspect="1"/>
          </p:cNvPicPr>
          <p:nvPr/>
        </p:nvPicPr>
        <p:blipFill>
          <a:blip r:embed="rId2"/>
          <a:stretch>
            <a:fillRect/>
          </a:stretch>
        </p:blipFill>
        <p:spPr>
          <a:xfrm>
            <a:off x="56472" y="5175926"/>
            <a:ext cx="5867719" cy="1569709"/>
          </a:xfrm>
          <a:prstGeom prst="rect">
            <a:avLst/>
          </a:prstGeom>
        </p:spPr>
      </p:pic>
      <p:sp>
        <p:nvSpPr>
          <p:cNvPr id="10" name="TextBox 9"/>
          <p:cNvSpPr txBox="1"/>
          <p:nvPr/>
        </p:nvSpPr>
        <p:spPr>
          <a:xfrm>
            <a:off x="56471" y="673911"/>
            <a:ext cx="6976951" cy="1477328"/>
          </a:xfrm>
          <a:prstGeom prst="rect">
            <a:avLst/>
          </a:prstGeom>
          <a:noFill/>
        </p:spPr>
        <p:txBody>
          <a:bodyPr wrap="square" rtlCol="0">
            <a:spAutoFit/>
          </a:bodyPr>
          <a:lstStyle/>
          <a:p>
            <a:r>
              <a:rPr lang="en-GB" dirty="0">
                <a:latin typeface="Comic Sans MS" panose="030F0702030302020204" pitchFamily="66" charset="0"/>
              </a:rPr>
              <a:t>1. Stable order- say the number names in the correct order and knowing that the order will not change. 1,2,3,4,5 not  1,4,3,4,9,11. Counting rhymes and songs really help with this. </a:t>
            </a:r>
          </a:p>
          <a:p>
            <a:pPr marL="342900" indent="-342900">
              <a:buAutoNum type="arabicPeriod"/>
            </a:pPr>
            <a:endParaRPr lang="en-GB" dirty="0">
              <a:latin typeface="Comic Sans MS" panose="030F0702030302020204" pitchFamily="66" charset="0"/>
            </a:endParaRPr>
          </a:p>
          <a:p>
            <a:endParaRPr lang="en-GB" dirty="0">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423" y="2346458"/>
            <a:ext cx="2010050" cy="285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853" y="3106672"/>
            <a:ext cx="6976951" cy="923330"/>
          </a:xfrm>
          <a:prstGeom prst="rect">
            <a:avLst/>
          </a:prstGeom>
          <a:noFill/>
        </p:spPr>
        <p:txBody>
          <a:bodyPr wrap="square" rtlCol="0">
            <a:spAutoFit/>
          </a:bodyPr>
          <a:lstStyle/>
          <a:p>
            <a:r>
              <a:rPr lang="en-GB" b="1" dirty="0"/>
              <a:t>3. Cardinal principle-  Counting out from a larger set to encourage children to know the last number we say is how many in the set. Often children will need to re count the set again. </a:t>
            </a:r>
          </a:p>
        </p:txBody>
      </p:sp>
      <p:pic>
        <p:nvPicPr>
          <p:cNvPr id="4" name="Picture 3">
            <a:extLst>
              <a:ext uri="{FF2B5EF4-FFF2-40B4-BE49-F238E27FC236}">
                <a16:creationId xmlns:a16="http://schemas.microsoft.com/office/drawing/2014/main" id="{0C300632-CB9F-4175-AC85-CDAD8F0A6D07}"/>
              </a:ext>
            </a:extLst>
          </p:cNvPr>
          <p:cNvPicPr>
            <a:picLocks noChangeAspect="1"/>
          </p:cNvPicPr>
          <p:nvPr/>
        </p:nvPicPr>
        <p:blipFill>
          <a:blip r:embed="rId4"/>
          <a:stretch>
            <a:fillRect/>
          </a:stretch>
        </p:blipFill>
        <p:spPr>
          <a:xfrm>
            <a:off x="7033423" y="258218"/>
            <a:ext cx="2050548" cy="1825822"/>
          </a:xfrm>
          <a:prstGeom prst="rect">
            <a:avLst/>
          </a:prstGeom>
        </p:spPr>
      </p:pic>
      <p:sp>
        <p:nvSpPr>
          <p:cNvPr id="2" name="TextBox 1">
            <a:extLst>
              <a:ext uri="{FF2B5EF4-FFF2-40B4-BE49-F238E27FC236}">
                <a16:creationId xmlns:a16="http://schemas.microsoft.com/office/drawing/2014/main" id="{360E0BAC-6D6F-473D-BFAE-9EB25539B105}"/>
              </a:ext>
            </a:extLst>
          </p:cNvPr>
          <p:cNvSpPr txBox="1"/>
          <p:nvPr/>
        </p:nvSpPr>
        <p:spPr>
          <a:xfrm>
            <a:off x="-13852" y="4148336"/>
            <a:ext cx="6976950" cy="1200329"/>
          </a:xfrm>
          <a:prstGeom prst="rect">
            <a:avLst/>
          </a:prstGeom>
          <a:noFill/>
        </p:spPr>
        <p:txBody>
          <a:bodyPr wrap="square" rtlCol="0">
            <a:spAutoFit/>
          </a:bodyPr>
          <a:lstStyle/>
          <a:p>
            <a:r>
              <a:rPr lang="en-US" dirty="0">
                <a:latin typeface="Comic Sans MS" panose="030F0702030302020204" pitchFamily="66" charset="0"/>
              </a:rPr>
              <a:t> 4. Order irrelevance-That we can count objects in any order and the total stays the same. Even if we rearrange the objects they will still stay the same. Children need opportunities to count objects left to right and top to bottom. </a:t>
            </a:r>
            <a:endParaRPr lang="en-GB" dirty="0"/>
          </a:p>
        </p:txBody>
      </p:sp>
      <p:sp>
        <p:nvSpPr>
          <p:cNvPr id="6" name="Rectangle 5">
            <a:extLst>
              <a:ext uri="{FF2B5EF4-FFF2-40B4-BE49-F238E27FC236}">
                <a16:creationId xmlns:a16="http://schemas.microsoft.com/office/drawing/2014/main" id="{EAFED148-3D45-403C-B78F-71D46812F4D9}"/>
              </a:ext>
            </a:extLst>
          </p:cNvPr>
          <p:cNvSpPr/>
          <p:nvPr/>
        </p:nvSpPr>
        <p:spPr>
          <a:xfrm>
            <a:off x="0" y="1932333"/>
            <a:ext cx="6976951" cy="1200329"/>
          </a:xfrm>
          <a:prstGeom prst="rect">
            <a:avLst/>
          </a:prstGeom>
        </p:spPr>
        <p:txBody>
          <a:bodyPr wrap="square">
            <a:spAutoFit/>
          </a:bodyPr>
          <a:lstStyle/>
          <a:p>
            <a:r>
              <a:rPr lang="en-US" dirty="0">
                <a:latin typeface="Comic Sans MS" panose="030F0702030302020204" pitchFamily="66" charset="0"/>
              </a:rPr>
              <a:t>2.  The one to one principle refers to the need count  to touch count objects once and only once. This is often something that children need a lot of help with. Lining up objects helps with this.  </a:t>
            </a:r>
            <a:endParaRPr lang="en-GB" dirty="0"/>
          </a:p>
        </p:txBody>
      </p:sp>
    </p:spTree>
    <p:extLst>
      <p:ext uri="{BB962C8B-B14F-4D97-AF65-F5344CB8AC3E}">
        <p14:creationId xmlns:p14="http://schemas.microsoft.com/office/powerpoint/2010/main" val="623621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6E277-54DA-4C01-B630-E72855534ED6}"/>
              </a:ext>
            </a:extLst>
          </p:cNvPr>
          <p:cNvSpPr txBox="1"/>
          <p:nvPr/>
        </p:nvSpPr>
        <p:spPr>
          <a:xfrm>
            <a:off x="340744" y="1446003"/>
            <a:ext cx="8279201"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b="1" dirty="0">
                <a:latin typeface="Comic Sans MS"/>
              </a:rPr>
              <a:t>Understanding that the total stays the same even when the objects move </a:t>
            </a:r>
            <a:endParaRPr lang="en-US" sz="2400" b="1" dirty="0">
              <a:latin typeface="Comic Sans MS"/>
              <a:cs typeface="Calibri"/>
            </a:endParaRPr>
          </a:p>
          <a:p>
            <a:r>
              <a:rPr lang="en-US" sz="2400" dirty="0">
                <a:latin typeface="Comic Sans MS"/>
              </a:rPr>
              <a:t>When children first start to use numbers, they often do not understand that if we move objects into another arrangement the total stays the same. We practice this with many different types of objects but a useful tool is using a tens frame to be able to move counters around and put one object in each box.</a:t>
            </a:r>
          </a:p>
          <a:p>
            <a:endParaRPr lang="en-US" sz="2400" dirty="0">
              <a:latin typeface="Comic Sans MS"/>
            </a:endParaRPr>
          </a:p>
          <a:p>
            <a:endParaRPr lang="en-US" sz="2400" dirty="0">
              <a:latin typeface="Comic Sans MS"/>
            </a:endParaRPr>
          </a:p>
        </p:txBody>
      </p:sp>
      <p:pic>
        <p:nvPicPr>
          <p:cNvPr id="3" name="Picture 3" descr="A close up of a screen&#10;&#10;Description generated with high confidence">
            <a:extLst>
              <a:ext uri="{FF2B5EF4-FFF2-40B4-BE49-F238E27FC236}">
                <a16:creationId xmlns:a16="http://schemas.microsoft.com/office/drawing/2014/main" id="{0AA84747-4961-422E-99A0-35767387517D}"/>
              </a:ext>
            </a:extLst>
          </p:cNvPr>
          <p:cNvPicPr>
            <a:picLocks noChangeAspect="1"/>
          </p:cNvPicPr>
          <p:nvPr/>
        </p:nvPicPr>
        <p:blipFill>
          <a:blip r:embed="rId2"/>
          <a:stretch>
            <a:fillRect/>
          </a:stretch>
        </p:blipFill>
        <p:spPr>
          <a:xfrm>
            <a:off x="470140" y="4477649"/>
            <a:ext cx="2057400" cy="857250"/>
          </a:xfrm>
          <a:prstGeom prst="rect">
            <a:avLst/>
          </a:prstGeom>
        </p:spPr>
      </p:pic>
      <p:pic>
        <p:nvPicPr>
          <p:cNvPr id="5" name="Picture 5" descr="A picture containing screen, building, drawing&#10;&#10;Description generated with very high confidence">
            <a:extLst>
              <a:ext uri="{FF2B5EF4-FFF2-40B4-BE49-F238E27FC236}">
                <a16:creationId xmlns:a16="http://schemas.microsoft.com/office/drawing/2014/main" id="{A8FAC439-D205-4B25-8E99-22BD21FE3EFD}"/>
              </a:ext>
            </a:extLst>
          </p:cNvPr>
          <p:cNvPicPr>
            <a:picLocks noChangeAspect="1"/>
          </p:cNvPicPr>
          <p:nvPr/>
        </p:nvPicPr>
        <p:blipFill>
          <a:blip r:embed="rId3"/>
          <a:stretch>
            <a:fillRect/>
          </a:stretch>
        </p:blipFill>
        <p:spPr>
          <a:xfrm>
            <a:off x="5254799" y="4324889"/>
            <a:ext cx="2057400" cy="1028700"/>
          </a:xfrm>
          <a:prstGeom prst="rect">
            <a:avLst/>
          </a:prstGeom>
        </p:spPr>
      </p:pic>
      <p:sp>
        <p:nvSpPr>
          <p:cNvPr id="9" name="TextBox 8">
            <a:extLst>
              <a:ext uri="{FF2B5EF4-FFF2-40B4-BE49-F238E27FC236}">
                <a16:creationId xmlns:a16="http://schemas.microsoft.com/office/drawing/2014/main" id="{6960B604-AFFF-46C5-9413-AA24FBA7EF2A}"/>
              </a:ext>
            </a:extLst>
          </p:cNvPr>
          <p:cNvSpPr txBox="1"/>
          <p:nvPr/>
        </p:nvSpPr>
        <p:spPr>
          <a:xfrm>
            <a:off x="3543300" y="32575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latin typeface="Comic Sans MS"/>
              </a:rPr>
              <a:t>•</a:t>
            </a:r>
            <a:endParaRPr lang="en-US" sz="1350"/>
          </a:p>
        </p:txBody>
      </p:sp>
      <p:sp>
        <p:nvSpPr>
          <p:cNvPr id="10" name="TextBox 9">
            <a:extLst>
              <a:ext uri="{FF2B5EF4-FFF2-40B4-BE49-F238E27FC236}">
                <a16:creationId xmlns:a16="http://schemas.microsoft.com/office/drawing/2014/main" id="{425DCFA8-3599-4582-9BBF-1DDC1397CFD3}"/>
              </a:ext>
            </a:extLst>
          </p:cNvPr>
          <p:cNvSpPr txBox="1"/>
          <p:nvPr/>
        </p:nvSpPr>
        <p:spPr>
          <a:xfrm>
            <a:off x="3543300" y="32575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latin typeface="Comic Sans MS"/>
              </a:rPr>
              <a:t>•</a:t>
            </a:r>
            <a:endParaRPr lang="en-US" sz="1350"/>
          </a:p>
        </p:txBody>
      </p:sp>
      <p:sp>
        <p:nvSpPr>
          <p:cNvPr id="11" name="TextBox 10">
            <a:extLst>
              <a:ext uri="{FF2B5EF4-FFF2-40B4-BE49-F238E27FC236}">
                <a16:creationId xmlns:a16="http://schemas.microsoft.com/office/drawing/2014/main" id="{DD73A299-F710-419C-A211-A6C983FD5DD7}"/>
              </a:ext>
            </a:extLst>
          </p:cNvPr>
          <p:cNvSpPr txBox="1"/>
          <p:nvPr/>
        </p:nvSpPr>
        <p:spPr>
          <a:xfrm>
            <a:off x="675019" y="5554333"/>
            <a:ext cx="730872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dirty="0">
              <a:cs typeface="Calibri"/>
            </a:endParaRPr>
          </a:p>
        </p:txBody>
      </p:sp>
    </p:spTree>
    <p:extLst>
      <p:ext uri="{BB962C8B-B14F-4D97-AF65-F5344CB8AC3E}">
        <p14:creationId xmlns:p14="http://schemas.microsoft.com/office/powerpoint/2010/main" val="410728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392" y="20960"/>
            <a:ext cx="7859216" cy="2452440"/>
          </a:xfrm>
        </p:spPr>
        <p:txBody>
          <a:bodyPr>
            <a:normAutofit fontScale="90000"/>
          </a:bodyPr>
          <a:lstStyle/>
          <a:p>
            <a:pPr algn="l"/>
            <a:r>
              <a:rPr lang="en-GB" sz="3100" dirty="0"/>
              <a:t/>
            </a:r>
            <a:br>
              <a:rPr lang="en-GB" sz="3100" dirty="0"/>
            </a:br>
            <a:r>
              <a:rPr lang="en-GB" sz="3100" dirty="0"/>
              <a:t>                              </a:t>
            </a:r>
            <a:br>
              <a:rPr lang="en-GB" sz="3100" dirty="0"/>
            </a:br>
            <a:r>
              <a:rPr lang="en-GB" sz="3100" dirty="0"/>
              <a:t>                             </a:t>
            </a:r>
            <a:br>
              <a:rPr lang="en-GB" sz="3100" dirty="0"/>
            </a:br>
            <a:r>
              <a:rPr lang="en-GB" sz="3100" dirty="0"/>
              <a:t/>
            </a:r>
            <a:br>
              <a:rPr lang="en-GB" sz="3100" dirty="0"/>
            </a:br>
            <a:r>
              <a:rPr lang="en-GB" sz="3100" dirty="0"/>
              <a:t>                              </a:t>
            </a:r>
            <a:r>
              <a:rPr lang="en-GB" sz="4000" dirty="0"/>
              <a:t>Subitising.. </a:t>
            </a:r>
            <a:r>
              <a:rPr lang="en-GB" sz="2700" dirty="0"/>
              <a:t/>
            </a:r>
            <a:br>
              <a:rPr lang="en-GB" sz="2700" dirty="0"/>
            </a:br>
            <a:r>
              <a:rPr lang="en-GB" sz="2700" dirty="0"/>
              <a:t>.Is a vital and essential skill to securing number sense and is key to future success with addition and subtraction, multiplication and division. </a:t>
            </a:r>
            <a:br>
              <a:rPr lang="en-GB" sz="2700" dirty="0"/>
            </a:br>
            <a:r>
              <a:rPr lang="en-GB" sz="2700" dirty="0"/>
              <a:t>Subitising is developing a recognition of  a number of objects without needing to count them.</a:t>
            </a:r>
            <a:r>
              <a:rPr lang="en-GB" sz="3100" dirty="0"/>
              <a:t> </a:t>
            </a:r>
            <a:br>
              <a:rPr lang="en-GB" sz="3100" dirty="0"/>
            </a:br>
            <a:r>
              <a:rPr lang="en-GB" sz="2700" dirty="0"/>
              <a:t>We start by looking at patterns of 3 using fingers, dot patterns and small objects. We then move on to patterns involving 4.</a:t>
            </a:r>
            <a:br>
              <a:rPr lang="en-GB" sz="2700" dirty="0"/>
            </a:br>
            <a:r>
              <a:rPr lang="en-GB" sz="3100" dirty="0"/>
              <a:t/>
            </a:r>
            <a:br>
              <a:rPr lang="en-GB" sz="3100" dirty="0"/>
            </a:br>
            <a:endParaRPr lang="en-GB" dirty="0"/>
          </a:p>
        </p:txBody>
      </p:sp>
      <p:sp>
        <p:nvSpPr>
          <p:cNvPr id="9220" name="AutoShape 4" descr="Image result for numbers in objec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222" name="AutoShape 6" descr="Image result for numbers in objec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9228" name="Picture 12" descr="Image result for 3 fingers"/>
          <p:cNvPicPr>
            <a:picLocks noChangeAspect="1" noChangeArrowheads="1"/>
          </p:cNvPicPr>
          <p:nvPr/>
        </p:nvPicPr>
        <p:blipFill>
          <a:blip r:embed="rId2" cstate="print"/>
          <a:srcRect l="24453" r="22567"/>
          <a:stretch>
            <a:fillRect/>
          </a:stretch>
        </p:blipFill>
        <p:spPr bwMode="auto">
          <a:xfrm>
            <a:off x="307975" y="3169127"/>
            <a:ext cx="1440160" cy="1291436"/>
          </a:xfrm>
          <a:prstGeom prst="rect">
            <a:avLst/>
          </a:prstGeom>
          <a:noFill/>
        </p:spPr>
      </p:pic>
      <p:sp>
        <p:nvSpPr>
          <p:cNvPr id="3" name="Rectangle 2"/>
          <p:cNvSpPr/>
          <p:nvPr/>
        </p:nvSpPr>
        <p:spPr>
          <a:xfrm>
            <a:off x="8421378" y="6315185"/>
            <a:ext cx="479618" cy="369332"/>
          </a:xfrm>
          <a:prstGeom prst="rect">
            <a:avLst/>
          </a:prstGeom>
        </p:spPr>
        <p:txBody>
          <a:bodyPr wrap="none">
            <a:spAutoFit/>
          </a:bodyPr>
          <a:lstStyle/>
          <a:p>
            <a:r>
              <a:rPr lang="en-GB" dirty="0">
                <a:solidFill>
                  <a:srgbClr val="7030A0"/>
                </a:solidFill>
              </a:rPr>
              <a:t>ML</a:t>
            </a:r>
          </a:p>
        </p:txBody>
      </p:sp>
      <p:sp>
        <p:nvSpPr>
          <p:cNvPr id="4" name="Rectangle 3">
            <a:extLst>
              <a:ext uri="{FF2B5EF4-FFF2-40B4-BE49-F238E27FC236}">
                <a16:creationId xmlns:a16="http://schemas.microsoft.com/office/drawing/2014/main" id="{27F3320E-E944-4B08-AA27-47945A42B130}"/>
              </a:ext>
            </a:extLst>
          </p:cNvPr>
          <p:cNvSpPr/>
          <p:nvPr/>
        </p:nvSpPr>
        <p:spPr>
          <a:xfrm>
            <a:off x="576922" y="5083185"/>
            <a:ext cx="7874598" cy="1200329"/>
          </a:xfrm>
          <a:prstGeom prst="rect">
            <a:avLst/>
          </a:prstGeom>
        </p:spPr>
        <p:txBody>
          <a:bodyPr wrap="square">
            <a:spAutoFit/>
          </a:bodyPr>
          <a:lstStyle/>
          <a:p>
            <a:r>
              <a:rPr lang="en-GB" sz="2400" dirty="0"/>
              <a:t>Children need opportunities to see regular arrangements of small quantities</a:t>
            </a:r>
            <a:r>
              <a:rPr lang="en-GB" sz="2400" dirty="0">
                <a:solidFill>
                  <a:srgbClr val="585858"/>
                </a:solidFill>
              </a:rPr>
              <a:t>.</a:t>
            </a:r>
            <a:r>
              <a:rPr lang="en-GB" dirty="0"/>
              <a:t> </a:t>
            </a:r>
            <a:r>
              <a:rPr lang="en-GB" sz="2400" dirty="0"/>
              <a:t>Subitising can help children to build images for numbers, to visualise and to learn number facts.</a:t>
            </a:r>
            <a:endParaRPr lang="en-GB" sz="2400" dirty="0">
              <a:solidFill>
                <a:srgbClr val="585858"/>
              </a:solidFill>
            </a:endParaRPr>
          </a:p>
        </p:txBody>
      </p:sp>
      <p:pic>
        <p:nvPicPr>
          <p:cNvPr id="6" name="Picture 5">
            <a:extLst>
              <a:ext uri="{FF2B5EF4-FFF2-40B4-BE49-F238E27FC236}">
                <a16:creationId xmlns:a16="http://schemas.microsoft.com/office/drawing/2014/main" id="{94128078-AEB2-40B3-A536-7A6B2FC5B8D6}"/>
              </a:ext>
            </a:extLst>
          </p:cNvPr>
          <p:cNvPicPr>
            <a:picLocks noChangeAspect="1"/>
          </p:cNvPicPr>
          <p:nvPr/>
        </p:nvPicPr>
        <p:blipFill>
          <a:blip r:embed="rId3"/>
          <a:stretch>
            <a:fillRect/>
          </a:stretch>
        </p:blipFill>
        <p:spPr>
          <a:xfrm>
            <a:off x="2640363" y="3338725"/>
            <a:ext cx="3747716" cy="923330"/>
          </a:xfrm>
          <a:prstGeom prst="rect">
            <a:avLst/>
          </a:prstGeom>
        </p:spPr>
      </p:pic>
      <p:pic>
        <p:nvPicPr>
          <p:cNvPr id="7" name="Picture 6">
            <a:extLst>
              <a:ext uri="{FF2B5EF4-FFF2-40B4-BE49-F238E27FC236}">
                <a16:creationId xmlns:a16="http://schemas.microsoft.com/office/drawing/2014/main" id="{9ACC5C81-0B65-4C27-982F-104D33284EC7}"/>
              </a:ext>
            </a:extLst>
          </p:cNvPr>
          <p:cNvPicPr>
            <a:picLocks noChangeAspect="1"/>
          </p:cNvPicPr>
          <p:nvPr/>
        </p:nvPicPr>
        <p:blipFill>
          <a:blip r:embed="rId4"/>
          <a:stretch>
            <a:fillRect/>
          </a:stretch>
        </p:blipFill>
        <p:spPr>
          <a:xfrm>
            <a:off x="6882142" y="3377748"/>
            <a:ext cx="1838325" cy="945230"/>
          </a:xfrm>
          <a:prstGeom prst="rect">
            <a:avLst/>
          </a:prstGeom>
        </p:spPr>
      </p:pic>
      <p:sp>
        <p:nvSpPr>
          <p:cNvPr id="5" name="Rectangle 4">
            <a:extLst>
              <a:ext uri="{FF2B5EF4-FFF2-40B4-BE49-F238E27FC236}">
                <a16:creationId xmlns:a16="http://schemas.microsoft.com/office/drawing/2014/main" id="{28D886D3-7D47-4A98-868F-D07AD2D73228}"/>
              </a:ext>
            </a:extLst>
          </p:cNvPr>
          <p:cNvSpPr/>
          <p:nvPr/>
        </p:nvSpPr>
        <p:spPr>
          <a:xfrm>
            <a:off x="3865827" y="5729516"/>
            <a:ext cx="4572000" cy="369332"/>
          </a:xfrm>
          <a:prstGeom prst="rect">
            <a:avLst/>
          </a:prstGeom>
        </p:spPr>
        <p:txBody>
          <a:bodyPr>
            <a:spAutoFit/>
          </a:bodyPr>
          <a:lstStyle/>
          <a:p>
            <a:r>
              <a:rPr lang="en-US" dirty="0">
                <a:latin typeface="Comic Sans MS"/>
              </a:rPr>
              <a:t>. </a:t>
            </a:r>
            <a:endParaRPr lang="en-US" sz="2000" dirty="0">
              <a:latin typeface="Comic Sans MS"/>
              <a:cs typeface="Calibri"/>
            </a:endParaRPr>
          </a:p>
        </p:txBody>
      </p:sp>
      <p:sp>
        <p:nvSpPr>
          <p:cNvPr id="8" name="TextBox 7">
            <a:extLst>
              <a:ext uri="{FF2B5EF4-FFF2-40B4-BE49-F238E27FC236}">
                <a16:creationId xmlns:a16="http://schemas.microsoft.com/office/drawing/2014/main" id="{53EE62B5-AFAD-4CDD-9384-D16F8E1AAD85}"/>
              </a:ext>
            </a:extLst>
          </p:cNvPr>
          <p:cNvSpPr txBox="1"/>
          <p:nvPr/>
        </p:nvSpPr>
        <p:spPr>
          <a:xfrm>
            <a:off x="1057837" y="4380996"/>
            <a:ext cx="7028326" cy="584775"/>
          </a:xfrm>
          <a:prstGeom prst="rect">
            <a:avLst/>
          </a:prstGeom>
          <a:noFill/>
        </p:spPr>
        <p:txBody>
          <a:bodyPr wrap="square" rtlCol="0">
            <a:spAutoFit/>
          </a:bodyPr>
          <a:lstStyle/>
          <a:p>
            <a:pPr algn="ctr"/>
            <a:r>
              <a:rPr lang="en-GB" sz="3200" dirty="0"/>
              <a:t>What do you see? How do you see it? </a:t>
            </a:r>
          </a:p>
        </p:txBody>
      </p:sp>
    </p:spTree>
    <p:extLst>
      <p:ext uri="{BB962C8B-B14F-4D97-AF65-F5344CB8AC3E}">
        <p14:creationId xmlns:p14="http://schemas.microsoft.com/office/powerpoint/2010/main" val="197379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90BC-C622-4F0D-BB19-90A4754BC4BE}"/>
              </a:ext>
            </a:extLst>
          </p:cNvPr>
          <p:cNvSpPr>
            <a:spLocks noGrp="1"/>
          </p:cNvSpPr>
          <p:nvPr>
            <p:ph type="title"/>
          </p:nvPr>
        </p:nvSpPr>
        <p:spPr/>
        <p:txBody>
          <a:bodyPr>
            <a:normAutofit fontScale="90000"/>
          </a:bodyPr>
          <a:lstStyle/>
          <a:p>
            <a:r>
              <a:rPr lang="en-GB" dirty="0"/>
              <a:t>Subitising – Don’t count see the amount! </a:t>
            </a:r>
          </a:p>
        </p:txBody>
      </p:sp>
      <p:sp>
        <p:nvSpPr>
          <p:cNvPr id="3" name="Content Placeholder 2">
            <a:extLst>
              <a:ext uri="{FF2B5EF4-FFF2-40B4-BE49-F238E27FC236}">
                <a16:creationId xmlns:a16="http://schemas.microsoft.com/office/drawing/2014/main" id="{23F89366-7C56-40C0-A0A8-C02BD3669C49}"/>
              </a:ext>
            </a:extLst>
          </p:cNvPr>
          <p:cNvSpPr>
            <a:spLocks noGrp="1"/>
          </p:cNvSpPr>
          <p:nvPr>
            <p:ph idx="1"/>
          </p:nvPr>
        </p:nvSpPr>
        <p:spPr/>
        <p:txBody>
          <a:bodyPr/>
          <a:lstStyle/>
          <a:p>
            <a:r>
              <a:rPr lang="en-GB" sz="2000" dirty="0">
                <a:solidFill>
                  <a:srgbClr val="202124"/>
                </a:solidFill>
                <a:latin typeface="arial" panose="020B0604020202020204" pitchFamily="34" charset="0"/>
              </a:rPr>
              <a:t>Beyond five, other mental strategies come into play for identifying the number of items in a group without counting them individually.</a:t>
            </a:r>
            <a:endParaRPr lang="en-GB" sz="2000" dirty="0"/>
          </a:p>
          <a:p>
            <a:endParaRPr lang="en-GB" dirty="0"/>
          </a:p>
        </p:txBody>
      </p:sp>
      <p:pic>
        <p:nvPicPr>
          <p:cNvPr id="4" name="Picture 3">
            <a:extLst>
              <a:ext uri="{FF2B5EF4-FFF2-40B4-BE49-F238E27FC236}">
                <a16:creationId xmlns:a16="http://schemas.microsoft.com/office/drawing/2014/main" id="{3A7963DD-5CCF-4A8A-9497-2790DBA7BE70}"/>
              </a:ext>
            </a:extLst>
          </p:cNvPr>
          <p:cNvPicPr>
            <a:picLocks noChangeAspect="1"/>
          </p:cNvPicPr>
          <p:nvPr/>
        </p:nvPicPr>
        <p:blipFill>
          <a:blip r:embed="rId2"/>
          <a:stretch>
            <a:fillRect/>
          </a:stretch>
        </p:blipFill>
        <p:spPr>
          <a:xfrm>
            <a:off x="261864" y="2861629"/>
            <a:ext cx="3600400" cy="2197167"/>
          </a:xfrm>
          <a:prstGeom prst="rect">
            <a:avLst/>
          </a:prstGeom>
        </p:spPr>
      </p:pic>
      <p:sp>
        <p:nvSpPr>
          <p:cNvPr id="5" name="TextBox 4">
            <a:extLst>
              <a:ext uri="{FF2B5EF4-FFF2-40B4-BE49-F238E27FC236}">
                <a16:creationId xmlns:a16="http://schemas.microsoft.com/office/drawing/2014/main" id="{5164F0CA-8F00-45B6-8019-7F4A0B9BAFFF}"/>
              </a:ext>
            </a:extLst>
          </p:cNvPr>
          <p:cNvSpPr txBox="1"/>
          <p:nvPr/>
        </p:nvSpPr>
        <p:spPr>
          <a:xfrm>
            <a:off x="2062064" y="2238326"/>
            <a:ext cx="6624736" cy="461665"/>
          </a:xfrm>
          <a:prstGeom prst="rect">
            <a:avLst/>
          </a:prstGeom>
          <a:noFill/>
        </p:spPr>
        <p:txBody>
          <a:bodyPr wrap="square" rtlCol="0">
            <a:spAutoFit/>
          </a:bodyPr>
          <a:lstStyle/>
          <a:p>
            <a:r>
              <a:rPr lang="en-GB" sz="2400" dirty="0"/>
              <a:t>What can you see? How do you see it? </a:t>
            </a:r>
          </a:p>
        </p:txBody>
      </p:sp>
      <p:pic>
        <p:nvPicPr>
          <p:cNvPr id="6" name="Picture 5">
            <a:extLst>
              <a:ext uri="{FF2B5EF4-FFF2-40B4-BE49-F238E27FC236}">
                <a16:creationId xmlns:a16="http://schemas.microsoft.com/office/drawing/2014/main" id="{E8EFD4C0-A71C-4045-B98F-7D7160041CA7}"/>
              </a:ext>
            </a:extLst>
          </p:cNvPr>
          <p:cNvPicPr>
            <a:picLocks noChangeAspect="1"/>
          </p:cNvPicPr>
          <p:nvPr/>
        </p:nvPicPr>
        <p:blipFill>
          <a:blip r:embed="rId3"/>
          <a:stretch>
            <a:fillRect/>
          </a:stretch>
        </p:blipFill>
        <p:spPr>
          <a:xfrm>
            <a:off x="4770103" y="2823500"/>
            <a:ext cx="3008857" cy="2386424"/>
          </a:xfrm>
          <a:prstGeom prst="rect">
            <a:avLst/>
          </a:prstGeom>
        </p:spPr>
      </p:pic>
      <p:sp>
        <p:nvSpPr>
          <p:cNvPr id="8" name="TextBox 7">
            <a:extLst>
              <a:ext uri="{FF2B5EF4-FFF2-40B4-BE49-F238E27FC236}">
                <a16:creationId xmlns:a16="http://schemas.microsoft.com/office/drawing/2014/main" id="{552600E8-709A-4BA3-A891-EBB868D05A87}"/>
              </a:ext>
            </a:extLst>
          </p:cNvPr>
          <p:cNvSpPr txBox="1"/>
          <p:nvPr/>
        </p:nvSpPr>
        <p:spPr>
          <a:xfrm>
            <a:off x="755576" y="5517232"/>
            <a:ext cx="7272808" cy="1200329"/>
          </a:xfrm>
          <a:prstGeom prst="rect">
            <a:avLst/>
          </a:prstGeom>
          <a:noFill/>
        </p:spPr>
        <p:txBody>
          <a:bodyPr wrap="square" rtlCol="0">
            <a:spAutoFit/>
          </a:bodyPr>
          <a:lstStyle/>
          <a:p>
            <a:r>
              <a:rPr lang="en-GB" sz="2400" dirty="0"/>
              <a:t>Subitising is building the foundations for early pattern seeking as well as early addition and subtraction skills, multiplication/division.</a:t>
            </a:r>
          </a:p>
        </p:txBody>
      </p:sp>
    </p:spTree>
    <p:extLst>
      <p:ext uri="{BB962C8B-B14F-4D97-AF65-F5344CB8AC3E}">
        <p14:creationId xmlns:p14="http://schemas.microsoft.com/office/powerpoint/2010/main" val="206122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904A-AFE1-4D4D-AACC-F34BA1850CA2}"/>
              </a:ext>
            </a:extLst>
          </p:cNvPr>
          <p:cNvSpPr>
            <a:spLocks noGrp="1"/>
          </p:cNvSpPr>
          <p:nvPr>
            <p:ph type="title"/>
          </p:nvPr>
        </p:nvSpPr>
        <p:spPr/>
        <p:txBody>
          <a:bodyPr/>
          <a:lstStyle/>
          <a:p>
            <a:r>
              <a:rPr lang="en-GB" dirty="0"/>
              <a:t>Comparison </a:t>
            </a:r>
          </a:p>
        </p:txBody>
      </p:sp>
      <p:pic>
        <p:nvPicPr>
          <p:cNvPr id="4" name="Content Placeholder 3">
            <a:extLst>
              <a:ext uri="{FF2B5EF4-FFF2-40B4-BE49-F238E27FC236}">
                <a16:creationId xmlns:a16="http://schemas.microsoft.com/office/drawing/2014/main" id="{F386E3A8-1880-483C-B041-C19FF6667D05}"/>
              </a:ext>
            </a:extLst>
          </p:cNvPr>
          <p:cNvPicPr>
            <a:picLocks noGrp="1" noChangeAspect="1"/>
          </p:cNvPicPr>
          <p:nvPr>
            <p:ph idx="1"/>
          </p:nvPr>
        </p:nvPicPr>
        <p:blipFill>
          <a:blip r:embed="rId2"/>
          <a:stretch>
            <a:fillRect/>
          </a:stretch>
        </p:blipFill>
        <p:spPr>
          <a:xfrm>
            <a:off x="107504" y="1218031"/>
            <a:ext cx="4464496" cy="4068452"/>
          </a:xfrm>
          <a:prstGeom prst="rect">
            <a:avLst/>
          </a:prstGeom>
        </p:spPr>
      </p:pic>
      <p:sp>
        <p:nvSpPr>
          <p:cNvPr id="3" name="TextBox 2">
            <a:extLst>
              <a:ext uri="{FF2B5EF4-FFF2-40B4-BE49-F238E27FC236}">
                <a16:creationId xmlns:a16="http://schemas.microsoft.com/office/drawing/2014/main" id="{494B53DE-9C57-40C6-96B9-2F863730CBB1}"/>
              </a:ext>
            </a:extLst>
          </p:cNvPr>
          <p:cNvSpPr txBox="1"/>
          <p:nvPr/>
        </p:nvSpPr>
        <p:spPr>
          <a:xfrm>
            <a:off x="457200" y="6092973"/>
            <a:ext cx="7931224" cy="461665"/>
          </a:xfrm>
          <a:prstGeom prst="rect">
            <a:avLst/>
          </a:prstGeom>
          <a:noFill/>
        </p:spPr>
        <p:txBody>
          <a:bodyPr wrap="square" rtlCol="0">
            <a:spAutoFit/>
          </a:bodyPr>
          <a:lstStyle/>
          <a:p>
            <a:r>
              <a:rPr lang="en-US" sz="2400" dirty="0"/>
              <a:t>Pat has more than Sam.                     Sam has fewer than Pat</a:t>
            </a:r>
            <a:r>
              <a:rPr lang="en-US" dirty="0"/>
              <a:t>. </a:t>
            </a:r>
            <a:endParaRPr lang="en-GB" dirty="0"/>
          </a:p>
        </p:txBody>
      </p:sp>
      <p:pic>
        <p:nvPicPr>
          <p:cNvPr id="6" name="Picture 5">
            <a:extLst>
              <a:ext uri="{FF2B5EF4-FFF2-40B4-BE49-F238E27FC236}">
                <a16:creationId xmlns:a16="http://schemas.microsoft.com/office/drawing/2014/main" id="{0A6D9EFB-3349-46C3-B9F2-C6FFB0A0692D}"/>
              </a:ext>
            </a:extLst>
          </p:cNvPr>
          <p:cNvPicPr>
            <a:picLocks noChangeAspect="1"/>
          </p:cNvPicPr>
          <p:nvPr/>
        </p:nvPicPr>
        <p:blipFill>
          <a:blip r:embed="rId3"/>
          <a:stretch>
            <a:fillRect/>
          </a:stretch>
        </p:blipFill>
        <p:spPr>
          <a:xfrm>
            <a:off x="4798368" y="1107078"/>
            <a:ext cx="4104456" cy="3020938"/>
          </a:xfrm>
          <a:prstGeom prst="rect">
            <a:avLst/>
          </a:prstGeom>
        </p:spPr>
      </p:pic>
      <p:pic>
        <p:nvPicPr>
          <p:cNvPr id="7" name="Picture 6">
            <a:extLst>
              <a:ext uri="{FF2B5EF4-FFF2-40B4-BE49-F238E27FC236}">
                <a16:creationId xmlns:a16="http://schemas.microsoft.com/office/drawing/2014/main" id="{E1AE81A0-D5CD-4925-8FF3-BD4CC651BB13}"/>
              </a:ext>
            </a:extLst>
          </p:cNvPr>
          <p:cNvPicPr>
            <a:picLocks noChangeAspect="1"/>
          </p:cNvPicPr>
          <p:nvPr/>
        </p:nvPicPr>
        <p:blipFill>
          <a:blip r:embed="rId4"/>
          <a:stretch>
            <a:fillRect/>
          </a:stretch>
        </p:blipFill>
        <p:spPr>
          <a:xfrm>
            <a:off x="4833044" y="4035573"/>
            <a:ext cx="4104456" cy="2057400"/>
          </a:xfrm>
          <a:prstGeom prst="rect">
            <a:avLst/>
          </a:prstGeom>
        </p:spPr>
      </p:pic>
    </p:spTree>
    <p:extLst>
      <p:ext uri="{BB962C8B-B14F-4D97-AF65-F5344CB8AC3E}">
        <p14:creationId xmlns:p14="http://schemas.microsoft.com/office/powerpoint/2010/main" val="2489719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4AC4B-372B-4990-ADD6-3289596ECF01}"/>
              </a:ext>
            </a:extLst>
          </p:cNvPr>
          <p:cNvPicPr>
            <a:picLocks noChangeAspect="1"/>
          </p:cNvPicPr>
          <p:nvPr/>
        </p:nvPicPr>
        <p:blipFill>
          <a:blip r:embed="rId2"/>
          <a:stretch>
            <a:fillRect/>
          </a:stretch>
        </p:blipFill>
        <p:spPr>
          <a:xfrm>
            <a:off x="5652120" y="2404156"/>
            <a:ext cx="3384606" cy="4128109"/>
          </a:xfrm>
          <a:prstGeom prst="rect">
            <a:avLst/>
          </a:prstGeom>
        </p:spPr>
      </p:pic>
      <p:sp>
        <p:nvSpPr>
          <p:cNvPr id="3" name="TextBox 2">
            <a:extLst>
              <a:ext uri="{FF2B5EF4-FFF2-40B4-BE49-F238E27FC236}">
                <a16:creationId xmlns:a16="http://schemas.microsoft.com/office/drawing/2014/main" id="{EFB99AC3-4173-4C93-87C4-8062D406E95D}"/>
              </a:ext>
            </a:extLst>
          </p:cNvPr>
          <p:cNvSpPr txBox="1"/>
          <p:nvPr/>
        </p:nvSpPr>
        <p:spPr>
          <a:xfrm>
            <a:off x="683568" y="332656"/>
            <a:ext cx="7776864" cy="584775"/>
          </a:xfrm>
          <a:prstGeom prst="rect">
            <a:avLst/>
          </a:prstGeom>
          <a:noFill/>
        </p:spPr>
        <p:txBody>
          <a:bodyPr wrap="square" rtlCol="0">
            <a:spAutoFit/>
          </a:bodyPr>
          <a:lstStyle/>
          <a:p>
            <a:pPr algn="ctr"/>
            <a:r>
              <a:rPr lang="en-GB" sz="3200" b="1" dirty="0"/>
              <a:t>Composition</a:t>
            </a:r>
          </a:p>
        </p:txBody>
      </p:sp>
      <p:sp>
        <p:nvSpPr>
          <p:cNvPr id="4" name="TextBox 3">
            <a:extLst>
              <a:ext uri="{FF2B5EF4-FFF2-40B4-BE49-F238E27FC236}">
                <a16:creationId xmlns:a16="http://schemas.microsoft.com/office/drawing/2014/main" id="{7B86DFD6-1784-4D8D-BF17-8355327E27D1}"/>
              </a:ext>
            </a:extLst>
          </p:cNvPr>
          <p:cNvSpPr txBox="1"/>
          <p:nvPr/>
        </p:nvSpPr>
        <p:spPr>
          <a:xfrm>
            <a:off x="974569" y="857801"/>
            <a:ext cx="7194862" cy="1569660"/>
          </a:xfrm>
          <a:prstGeom prst="rect">
            <a:avLst/>
          </a:prstGeom>
          <a:noFill/>
        </p:spPr>
        <p:txBody>
          <a:bodyPr wrap="square" rtlCol="0">
            <a:spAutoFit/>
          </a:bodyPr>
          <a:lstStyle/>
          <a:p>
            <a:r>
              <a:rPr lang="en-GB" sz="2400" dirty="0">
                <a:latin typeface="Comic Sans MS" panose="030F0702030302020204" pitchFamily="66" charset="0"/>
              </a:rPr>
              <a:t>All numbers are made up of smaller numbers .  We allow the children to explore and notice the different composition of numbers. We look at each number in depth, up to 10 initially. </a:t>
            </a:r>
          </a:p>
        </p:txBody>
      </p:sp>
      <p:pic>
        <p:nvPicPr>
          <p:cNvPr id="5" name="Picture 4">
            <a:extLst>
              <a:ext uri="{FF2B5EF4-FFF2-40B4-BE49-F238E27FC236}">
                <a16:creationId xmlns:a16="http://schemas.microsoft.com/office/drawing/2014/main" id="{5A78A32E-A3FF-4FD6-A15D-A2A7143E21D7}"/>
              </a:ext>
            </a:extLst>
          </p:cNvPr>
          <p:cNvPicPr>
            <a:picLocks noChangeAspect="1"/>
          </p:cNvPicPr>
          <p:nvPr/>
        </p:nvPicPr>
        <p:blipFill>
          <a:blip r:embed="rId3"/>
          <a:stretch>
            <a:fillRect/>
          </a:stretch>
        </p:blipFill>
        <p:spPr>
          <a:xfrm>
            <a:off x="300886" y="2456522"/>
            <a:ext cx="2790825" cy="2376264"/>
          </a:xfrm>
          <a:prstGeom prst="rect">
            <a:avLst/>
          </a:prstGeom>
        </p:spPr>
      </p:pic>
      <p:pic>
        <p:nvPicPr>
          <p:cNvPr id="6" name="Picture 5">
            <a:extLst>
              <a:ext uri="{FF2B5EF4-FFF2-40B4-BE49-F238E27FC236}">
                <a16:creationId xmlns:a16="http://schemas.microsoft.com/office/drawing/2014/main" id="{696E3C03-2852-4A17-8DBC-528D704A7CBF}"/>
              </a:ext>
            </a:extLst>
          </p:cNvPr>
          <p:cNvPicPr>
            <a:picLocks noChangeAspect="1"/>
          </p:cNvPicPr>
          <p:nvPr/>
        </p:nvPicPr>
        <p:blipFill>
          <a:blip r:embed="rId4"/>
          <a:stretch>
            <a:fillRect/>
          </a:stretch>
        </p:blipFill>
        <p:spPr>
          <a:xfrm>
            <a:off x="300886" y="4676775"/>
            <a:ext cx="2790824" cy="2181225"/>
          </a:xfrm>
          <a:prstGeom prst="rect">
            <a:avLst/>
          </a:prstGeom>
        </p:spPr>
      </p:pic>
      <p:pic>
        <p:nvPicPr>
          <p:cNvPr id="7" name="Picture 6">
            <a:extLst>
              <a:ext uri="{FF2B5EF4-FFF2-40B4-BE49-F238E27FC236}">
                <a16:creationId xmlns:a16="http://schemas.microsoft.com/office/drawing/2014/main" id="{A759FA10-5712-4EB9-92F5-11B0431531BD}"/>
              </a:ext>
            </a:extLst>
          </p:cNvPr>
          <p:cNvPicPr>
            <a:picLocks noChangeAspect="1"/>
          </p:cNvPicPr>
          <p:nvPr/>
        </p:nvPicPr>
        <p:blipFill>
          <a:blip r:embed="rId5"/>
          <a:stretch>
            <a:fillRect/>
          </a:stretch>
        </p:blipFill>
        <p:spPr>
          <a:xfrm>
            <a:off x="3491881" y="3952299"/>
            <a:ext cx="1458134" cy="1760974"/>
          </a:xfrm>
          <a:prstGeom prst="rect">
            <a:avLst/>
          </a:prstGeom>
        </p:spPr>
      </p:pic>
    </p:spTree>
    <p:extLst>
      <p:ext uri="{BB962C8B-B14F-4D97-AF65-F5344CB8AC3E}">
        <p14:creationId xmlns:p14="http://schemas.microsoft.com/office/powerpoint/2010/main" val="4170650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187BF-EFD7-450E-8A20-AA1E3566C187}"/>
              </a:ext>
            </a:extLst>
          </p:cNvPr>
          <p:cNvPicPr>
            <a:picLocks noChangeAspect="1"/>
          </p:cNvPicPr>
          <p:nvPr/>
        </p:nvPicPr>
        <p:blipFill>
          <a:blip r:embed="rId2"/>
          <a:stretch>
            <a:fillRect/>
          </a:stretch>
        </p:blipFill>
        <p:spPr>
          <a:xfrm>
            <a:off x="6184682" y="332656"/>
            <a:ext cx="2929295" cy="3569784"/>
          </a:xfrm>
          <a:prstGeom prst="rect">
            <a:avLst/>
          </a:prstGeom>
        </p:spPr>
      </p:pic>
      <p:sp>
        <p:nvSpPr>
          <p:cNvPr id="4" name="TextBox 3">
            <a:extLst>
              <a:ext uri="{FF2B5EF4-FFF2-40B4-BE49-F238E27FC236}">
                <a16:creationId xmlns:a16="http://schemas.microsoft.com/office/drawing/2014/main" id="{30EF3470-1F4E-4312-A0ED-4AADF783B00A}"/>
              </a:ext>
            </a:extLst>
          </p:cNvPr>
          <p:cNvSpPr txBox="1"/>
          <p:nvPr/>
        </p:nvSpPr>
        <p:spPr>
          <a:xfrm>
            <a:off x="-39993" y="134599"/>
            <a:ext cx="7416824" cy="4924425"/>
          </a:xfrm>
          <a:prstGeom prst="rect">
            <a:avLst/>
          </a:prstGeom>
          <a:noFill/>
        </p:spPr>
        <p:txBody>
          <a:bodyPr wrap="square" rtlCol="0">
            <a:spAutoFit/>
          </a:bodyPr>
          <a:lstStyle/>
          <a:p>
            <a:pPr algn="ctr"/>
            <a:r>
              <a:rPr lang="en-GB" sz="3200" dirty="0"/>
              <a:t>Pattern</a:t>
            </a:r>
          </a:p>
          <a:p>
            <a:pPr algn="ctr"/>
            <a:endParaRPr lang="en-GB" dirty="0"/>
          </a:p>
          <a:p>
            <a:r>
              <a:rPr lang="en-GB" sz="2400" dirty="0"/>
              <a:t>We start with continuing and copying AB patterns. Children then make their own patterns.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r>
              <a:rPr lang="en-GB" sz="2400" dirty="0"/>
              <a:t>Spotting errors- children are good at this!  They need the language to describe the errors </a:t>
            </a:r>
          </a:p>
        </p:txBody>
      </p:sp>
      <p:pic>
        <p:nvPicPr>
          <p:cNvPr id="3" name="Picture 2">
            <a:extLst>
              <a:ext uri="{FF2B5EF4-FFF2-40B4-BE49-F238E27FC236}">
                <a16:creationId xmlns:a16="http://schemas.microsoft.com/office/drawing/2014/main" id="{E8F6DCB5-3500-4B47-A137-A7FDF3329329}"/>
              </a:ext>
            </a:extLst>
          </p:cNvPr>
          <p:cNvPicPr>
            <a:picLocks noChangeAspect="1"/>
          </p:cNvPicPr>
          <p:nvPr/>
        </p:nvPicPr>
        <p:blipFill>
          <a:blip r:embed="rId3"/>
          <a:stretch>
            <a:fillRect/>
          </a:stretch>
        </p:blipFill>
        <p:spPr>
          <a:xfrm>
            <a:off x="0" y="4953000"/>
            <a:ext cx="3219450" cy="1905000"/>
          </a:xfrm>
          <a:prstGeom prst="rect">
            <a:avLst/>
          </a:prstGeom>
        </p:spPr>
      </p:pic>
      <p:pic>
        <p:nvPicPr>
          <p:cNvPr id="5" name="Picture 4">
            <a:extLst>
              <a:ext uri="{FF2B5EF4-FFF2-40B4-BE49-F238E27FC236}">
                <a16:creationId xmlns:a16="http://schemas.microsoft.com/office/drawing/2014/main" id="{D7AC5365-2C80-4440-A91D-41D519E41386}"/>
              </a:ext>
            </a:extLst>
          </p:cNvPr>
          <p:cNvPicPr>
            <a:picLocks noChangeAspect="1"/>
          </p:cNvPicPr>
          <p:nvPr/>
        </p:nvPicPr>
        <p:blipFill>
          <a:blip r:embed="rId4"/>
          <a:stretch>
            <a:fillRect/>
          </a:stretch>
        </p:blipFill>
        <p:spPr>
          <a:xfrm>
            <a:off x="78643" y="1711841"/>
            <a:ext cx="4104456" cy="2207581"/>
          </a:xfrm>
          <a:prstGeom prst="rect">
            <a:avLst/>
          </a:prstGeom>
        </p:spPr>
      </p:pic>
      <p:pic>
        <p:nvPicPr>
          <p:cNvPr id="6" name="Picture 5">
            <a:extLst>
              <a:ext uri="{FF2B5EF4-FFF2-40B4-BE49-F238E27FC236}">
                <a16:creationId xmlns:a16="http://schemas.microsoft.com/office/drawing/2014/main" id="{51EB6741-6015-4383-A89C-3EEA79571290}"/>
              </a:ext>
            </a:extLst>
          </p:cNvPr>
          <p:cNvPicPr>
            <a:picLocks noChangeAspect="1"/>
          </p:cNvPicPr>
          <p:nvPr/>
        </p:nvPicPr>
        <p:blipFill>
          <a:blip r:embed="rId5"/>
          <a:stretch>
            <a:fillRect/>
          </a:stretch>
        </p:blipFill>
        <p:spPr>
          <a:xfrm>
            <a:off x="4730237" y="4753397"/>
            <a:ext cx="3914775" cy="1228725"/>
          </a:xfrm>
          <a:prstGeom prst="rect">
            <a:avLst/>
          </a:prstGeom>
        </p:spPr>
      </p:pic>
      <p:sp>
        <p:nvSpPr>
          <p:cNvPr id="7" name="TextBox 6">
            <a:extLst>
              <a:ext uri="{FF2B5EF4-FFF2-40B4-BE49-F238E27FC236}">
                <a16:creationId xmlns:a16="http://schemas.microsoft.com/office/drawing/2014/main" id="{3A018BEB-0DAB-40A1-BF49-06AD16EE7EBD}"/>
              </a:ext>
            </a:extLst>
          </p:cNvPr>
          <p:cNvSpPr txBox="1"/>
          <p:nvPr/>
        </p:nvSpPr>
        <p:spPr>
          <a:xfrm>
            <a:off x="3851920" y="6077070"/>
            <a:ext cx="5184576" cy="646331"/>
          </a:xfrm>
          <a:prstGeom prst="rect">
            <a:avLst/>
          </a:prstGeom>
          <a:noFill/>
        </p:spPr>
        <p:txBody>
          <a:bodyPr wrap="square" rtlCol="0">
            <a:spAutoFit/>
          </a:bodyPr>
          <a:lstStyle/>
          <a:p>
            <a:r>
              <a:rPr lang="en-GB" b="1" dirty="0"/>
              <a:t>This is the pre requisite skill to pattern seeking with numbers. Notice the 1 more/less step pattern here. </a:t>
            </a:r>
          </a:p>
        </p:txBody>
      </p:sp>
    </p:spTree>
    <p:extLst>
      <p:ext uri="{BB962C8B-B14F-4D97-AF65-F5344CB8AC3E}">
        <p14:creationId xmlns:p14="http://schemas.microsoft.com/office/powerpoint/2010/main" val="1054564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A4143-5640-4A6D-B5BE-286383C0989F}"/>
              </a:ext>
            </a:extLst>
          </p:cNvPr>
          <p:cNvPicPr>
            <a:picLocks noChangeAspect="1"/>
          </p:cNvPicPr>
          <p:nvPr/>
        </p:nvPicPr>
        <p:blipFill>
          <a:blip r:embed="rId2"/>
          <a:stretch>
            <a:fillRect/>
          </a:stretch>
        </p:blipFill>
        <p:spPr>
          <a:xfrm>
            <a:off x="5724128" y="176039"/>
            <a:ext cx="3124200" cy="4057650"/>
          </a:xfrm>
          <a:prstGeom prst="rect">
            <a:avLst/>
          </a:prstGeom>
        </p:spPr>
      </p:pic>
      <p:sp>
        <p:nvSpPr>
          <p:cNvPr id="5" name="TextBox 4">
            <a:extLst>
              <a:ext uri="{FF2B5EF4-FFF2-40B4-BE49-F238E27FC236}">
                <a16:creationId xmlns:a16="http://schemas.microsoft.com/office/drawing/2014/main" id="{890D2103-D25A-4B56-9904-D38F59FF7BD4}"/>
              </a:ext>
            </a:extLst>
          </p:cNvPr>
          <p:cNvSpPr txBox="1"/>
          <p:nvPr/>
        </p:nvSpPr>
        <p:spPr>
          <a:xfrm>
            <a:off x="467544" y="4653136"/>
            <a:ext cx="8136904" cy="1938992"/>
          </a:xfrm>
          <a:prstGeom prst="rect">
            <a:avLst/>
          </a:prstGeom>
          <a:noFill/>
        </p:spPr>
        <p:txBody>
          <a:bodyPr wrap="square" rtlCol="0">
            <a:spAutoFit/>
          </a:bodyPr>
          <a:lstStyle/>
          <a:p>
            <a:endParaRPr lang="en-GB" sz="2400" dirty="0"/>
          </a:p>
          <a:p>
            <a:endParaRPr lang="en-GB" sz="2400" dirty="0"/>
          </a:p>
          <a:p>
            <a:r>
              <a:rPr lang="en-GB" sz="2400" dirty="0"/>
              <a:t>Key language of measurement- empty, full, more , less, long, short, longer, shorter, heavy, light, heavier than.. lighter than , the same as, is equal to, tall, thin, narrow , wide, shallow. </a:t>
            </a:r>
          </a:p>
        </p:txBody>
      </p:sp>
      <p:sp>
        <p:nvSpPr>
          <p:cNvPr id="2" name="TextBox 1">
            <a:extLst>
              <a:ext uri="{FF2B5EF4-FFF2-40B4-BE49-F238E27FC236}">
                <a16:creationId xmlns:a16="http://schemas.microsoft.com/office/drawing/2014/main" id="{738D8230-9A1A-4F2E-92FE-A584008ECBDA}"/>
              </a:ext>
            </a:extLst>
          </p:cNvPr>
          <p:cNvSpPr txBox="1"/>
          <p:nvPr/>
        </p:nvSpPr>
        <p:spPr>
          <a:xfrm>
            <a:off x="467544" y="332656"/>
            <a:ext cx="5040560" cy="584775"/>
          </a:xfrm>
          <a:prstGeom prst="rect">
            <a:avLst/>
          </a:prstGeom>
          <a:noFill/>
        </p:spPr>
        <p:txBody>
          <a:bodyPr wrap="square" rtlCol="0">
            <a:spAutoFit/>
          </a:bodyPr>
          <a:lstStyle/>
          <a:p>
            <a:r>
              <a:rPr lang="en-GB" sz="3200" dirty="0"/>
              <a:t>Measures </a:t>
            </a:r>
            <a:r>
              <a:rPr lang="en-GB" dirty="0"/>
              <a:t>– capacity, weight, shapes. </a:t>
            </a:r>
          </a:p>
        </p:txBody>
      </p:sp>
      <p:sp>
        <p:nvSpPr>
          <p:cNvPr id="3" name="TextBox 2">
            <a:extLst>
              <a:ext uri="{FF2B5EF4-FFF2-40B4-BE49-F238E27FC236}">
                <a16:creationId xmlns:a16="http://schemas.microsoft.com/office/drawing/2014/main" id="{B33727E3-0285-45FD-ACBD-61462E697ACE}"/>
              </a:ext>
            </a:extLst>
          </p:cNvPr>
          <p:cNvSpPr txBox="1"/>
          <p:nvPr/>
        </p:nvSpPr>
        <p:spPr>
          <a:xfrm>
            <a:off x="295672" y="789166"/>
            <a:ext cx="5284440" cy="4154984"/>
          </a:xfrm>
          <a:prstGeom prst="rect">
            <a:avLst/>
          </a:prstGeom>
          <a:noFill/>
        </p:spPr>
        <p:txBody>
          <a:bodyPr wrap="square" rtlCol="0">
            <a:spAutoFit/>
          </a:bodyPr>
          <a:lstStyle/>
          <a:p>
            <a:r>
              <a:rPr lang="en-GB" sz="2400" dirty="0"/>
              <a:t>We encourage children to make direct comparisons  when weighing, measuring and finding out how much something holds, using the key language. This is taught mostly through play experiences.   </a:t>
            </a:r>
          </a:p>
          <a:p>
            <a:r>
              <a:rPr lang="en-GB" sz="2400" dirty="0"/>
              <a:t>We provide opportunities such as water and sand, rice.  </a:t>
            </a:r>
          </a:p>
          <a:p>
            <a:r>
              <a:rPr lang="en-GB" sz="2400" dirty="0"/>
              <a:t>Problem solving is encouraged. </a:t>
            </a:r>
          </a:p>
          <a:p>
            <a:r>
              <a:rPr lang="en-GB" sz="2400" dirty="0"/>
              <a:t>Which container holds the most? How many cups of rice will it take to fill the container?   </a:t>
            </a:r>
          </a:p>
        </p:txBody>
      </p:sp>
    </p:spTree>
    <p:extLst>
      <p:ext uri="{BB962C8B-B14F-4D97-AF65-F5344CB8AC3E}">
        <p14:creationId xmlns:p14="http://schemas.microsoft.com/office/powerpoint/2010/main" val="1637586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1640" y="332656"/>
            <a:ext cx="6400800" cy="1224136"/>
          </a:xfrm>
        </p:spPr>
        <p:txBody>
          <a:bodyPr>
            <a:normAutofit/>
          </a:bodyPr>
          <a:lstStyle/>
          <a:p>
            <a:r>
              <a:rPr lang="en-GB" u="sng" dirty="0">
                <a:solidFill>
                  <a:prstClr val="black"/>
                </a:solidFill>
              </a:rPr>
              <a:t>Be aware of shapes in their environment</a:t>
            </a:r>
          </a:p>
          <a:p>
            <a:endParaRPr lang="en-GB" dirty="0"/>
          </a:p>
        </p:txBody>
      </p:sp>
      <p:pic>
        <p:nvPicPr>
          <p:cNvPr id="4" name="Picture 3"/>
          <p:cNvPicPr>
            <a:picLocks noChangeAspect="1"/>
          </p:cNvPicPr>
          <p:nvPr/>
        </p:nvPicPr>
        <p:blipFill>
          <a:blip r:embed="rId2"/>
          <a:stretch>
            <a:fillRect/>
          </a:stretch>
        </p:blipFill>
        <p:spPr>
          <a:xfrm>
            <a:off x="5047241" y="1761071"/>
            <a:ext cx="3886200" cy="2771775"/>
          </a:xfrm>
          <a:prstGeom prst="rect">
            <a:avLst/>
          </a:prstGeom>
        </p:spPr>
      </p:pic>
      <p:pic>
        <p:nvPicPr>
          <p:cNvPr id="5" name="Picture 4"/>
          <p:cNvPicPr>
            <a:picLocks noChangeAspect="1"/>
          </p:cNvPicPr>
          <p:nvPr/>
        </p:nvPicPr>
        <p:blipFill>
          <a:blip r:embed="rId3"/>
          <a:stretch>
            <a:fillRect/>
          </a:stretch>
        </p:blipFill>
        <p:spPr>
          <a:xfrm>
            <a:off x="0" y="1556792"/>
            <a:ext cx="2400882" cy="1734944"/>
          </a:xfrm>
          <a:prstGeom prst="rect">
            <a:avLst/>
          </a:prstGeom>
        </p:spPr>
      </p:pic>
      <p:pic>
        <p:nvPicPr>
          <p:cNvPr id="6" name="Picture 5"/>
          <p:cNvPicPr>
            <a:picLocks noChangeAspect="1"/>
          </p:cNvPicPr>
          <p:nvPr/>
        </p:nvPicPr>
        <p:blipFill>
          <a:blip r:embed="rId4"/>
          <a:stretch>
            <a:fillRect/>
          </a:stretch>
        </p:blipFill>
        <p:spPr>
          <a:xfrm>
            <a:off x="2393318" y="1539244"/>
            <a:ext cx="2107876" cy="1734944"/>
          </a:xfrm>
          <a:prstGeom prst="rect">
            <a:avLst/>
          </a:prstGeom>
        </p:spPr>
      </p:pic>
      <p:pic>
        <p:nvPicPr>
          <p:cNvPr id="7" name="Picture 6"/>
          <p:cNvPicPr>
            <a:picLocks noChangeAspect="1"/>
          </p:cNvPicPr>
          <p:nvPr/>
        </p:nvPicPr>
        <p:blipFill>
          <a:blip r:embed="rId5"/>
          <a:stretch>
            <a:fillRect/>
          </a:stretch>
        </p:blipFill>
        <p:spPr>
          <a:xfrm>
            <a:off x="59191" y="3342371"/>
            <a:ext cx="2400882" cy="1719341"/>
          </a:xfrm>
          <a:prstGeom prst="rect">
            <a:avLst/>
          </a:prstGeom>
        </p:spPr>
      </p:pic>
      <p:pic>
        <p:nvPicPr>
          <p:cNvPr id="8" name="Picture 7"/>
          <p:cNvPicPr>
            <a:picLocks noChangeAspect="1"/>
          </p:cNvPicPr>
          <p:nvPr/>
        </p:nvPicPr>
        <p:blipFill>
          <a:blip r:embed="rId6"/>
          <a:stretch>
            <a:fillRect/>
          </a:stretch>
        </p:blipFill>
        <p:spPr>
          <a:xfrm>
            <a:off x="2477660" y="3207535"/>
            <a:ext cx="2097398" cy="1881000"/>
          </a:xfrm>
          <a:prstGeom prst="rect">
            <a:avLst/>
          </a:prstGeom>
        </p:spPr>
      </p:pic>
      <p:sp>
        <p:nvSpPr>
          <p:cNvPr id="9" name="TextBox 8"/>
          <p:cNvSpPr txBox="1"/>
          <p:nvPr/>
        </p:nvSpPr>
        <p:spPr>
          <a:xfrm>
            <a:off x="871619" y="764704"/>
            <a:ext cx="920041" cy="707886"/>
          </a:xfrm>
          <a:prstGeom prst="rect">
            <a:avLst/>
          </a:prstGeom>
          <a:noFill/>
        </p:spPr>
        <p:txBody>
          <a:bodyPr wrap="square" rtlCol="0">
            <a:spAutoFit/>
          </a:bodyPr>
          <a:lstStyle/>
          <a:p>
            <a:r>
              <a:rPr lang="en-GB" sz="4000" dirty="0"/>
              <a:t>2D</a:t>
            </a:r>
          </a:p>
        </p:txBody>
      </p:sp>
      <p:sp>
        <p:nvSpPr>
          <p:cNvPr id="10" name="TextBox 9"/>
          <p:cNvSpPr txBox="1"/>
          <p:nvPr/>
        </p:nvSpPr>
        <p:spPr>
          <a:xfrm>
            <a:off x="6530321" y="1087893"/>
            <a:ext cx="920041" cy="707886"/>
          </a:xfrm>
          <a:prstGeom prst="rect">
            <a:avLst/>
          </a:prstGeom>
          <a:noFill/>
        </p:spPr>
        <p:txBody>
          <a:bodyPr wrap="square" rtlCol="0">
            <a:spAutoFit/>
          </a:bodyPr>
          <a:lstStyle/>
          <a:p>
            <a:r>
              <a:rPr lang="en-GB" sz="4000" dirty="0"/>
              <a:t>3D</a:t>
            </a:r>
          </a:p>
        </p:txBody>
      </p:sp>
      <p:sp>
        <p:nvSpPr>
          <p:cNvPr id="11" name="TextBox 10"/>
          <p:cNvSpPr txBox="1"/>
          <p:nvPr/>
        </p:nvSpPr>
        <p:spPr>
          <a:xfrm>
            <a:off x="395536" y="5229200"/>
            <a:ext cx="4248472" cy="1477328"/>
          </a:xfrm>
          <a:prstGeom prst="rect">
            <a:avLst/>
          </a:prstGeom>
          <a:noFill/>
        </p:spPr>
        <p:txBody>
          <a:bodyPr wrap="square" rtlCol="0">
            <a:spAutoFit/>
          </a:bodyPr>
          <a:lstStyle/>
          <a:p>
            <a:r>
              <a:rPr lang="en-GB" dirty="0"/>
              <a:t>Language-</a:t>
            </a:r>
          </a:p>
          <a:p>
            <a:r>
              <a:rPr lang="en-GB" dirty="0">
                <a:solidFill>
                  <a:srgbClr val="FF0000"/>
                </a:solidFill>
              </a:rPr>
              <a:t>Circle, square, rectangle, triangle, star.</a:t>
            </a:r>
          </a:p>
          <a:p>
            <a:r>
              <a:rPr lang="en-GB" dirty="0">
                <a:solidFill>
                  <a:srgbClr val="FF0000"/>
                </a:solidFill>
              </a:rPr>
              <a:t>Sides, corners, flat, round</a:t>
            </a:r>
          </a:p>
          <a:p>
            <a:endParaRPr lang="en-US" dirty="0">
              <a:solidFill>
                <a:srgbClr val="FF0000"/>
              </a:solidFill>
            </a:endParaRPr>
          </a:p>
          <a:p>
            <a:r>
              <a:rPr lang="en-US" dirty="0">
                <a:solidFill>
                  <a:srgbClr val="FF0000"/>
                </a:solidFill>
              </a:rPr>
              <a:t>W</a:t>
            </a:r>
            <a:r>
              <a:rPr lang="en-GB" dirty="0">
                <a:solidFill>
                  <a:srgbClr val="FF0000"/>
                </a:solidFill>
              </a:rPr>
              <a:t>hat is the same/different? </a:t>
            </a:r>
          </a:p>
        </p:txBody>
      </p:sp>
      <p:sp>
        <p:nvSpPr>
          <p:cNvPr id="12" name="TextBox 11"/>
          <p:cNvSpPr txBox="1"/>
          <p:nvPr/>
        </p:nvSpPr>
        <p:spPr>
          <a:xfrm>
            <a:off x="4880318" y="5249090"/>
            <a:ext cx="4248472" cy="1200329"/>
          </a:xfrm>
          <a:prstGeom prst="rect">
            <a:avLst/>
          </a:prstGeom>
          <a:noFill/>
        </p:spPr>
        <p:txBody>
          <a:bodyPr wrap="square" rtlCol="0">
            <a:spAutoFit/>
          </a:bodyPr>
          <a:lstStyle/>
          <a:p>
            <a:r>
              <a:rPr lang="en-GB" dirty="0"/>
              <a:t>Language-</a:t>
            </a:r>
          </a:p>
          <a:p>
            <a:r>
              <a:rPr lang="en-GB" dirty="0">
                <a:solidFill>
                  <a:srgbClr val="FF0000"/>
                </a:solidFill>
              </a:rPr>
              <a:t>Sphere, pyramid, cylinder, cube, cuboid, cone.</a:t>
            </a:r>
          </a:p>
          <a:p>
            <a:r>
              <a:rPr lang="en-GB" dirty="0">
                <a:solidFill>
                  <a:srgbClr val="FF0000"/>
                </a:solidFill>
              </a:rPr>
              <a:t>Edges, faces, vertices, solid</a:t>
            </a:r>
          </a:p>
        </p:txBody>
      </p:sp>
    </p:spTree>
    <p:extLst>
      <p:ext uri="{BB962C8B-B14F-4D97-AF65-F5344CB8AC3E}">
        <p14:creationId xmlns:p14="http://schemas.microsoft.com/office/powerpoint/2010/main" val="1762060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Whole Class Teaching</a:t>
            </a:r>
          </a:p>
        </p:txBody>
      </p:sp>
      <p:sp>
        <p:nvSpPr>
          <p:cNvPr id="3" name="Content Placeholder 2"/>
          <p:cNvSpPr>
            <a:spLocks noGrp="1"/>
          </p:cNvSpPr>
          <p:nvPr>
            <p:ph idx="1"/>
          </p:nvPr>
        </p:nvSpPr>
        <p:spPr/>
        <p:txBody>
          <a:bodyPr>
            <a:normAutofit lnSpcReduction="10000"/>
          </a:bodyPr>
          <a:lstStyle/>
          <a:p>
            <a:r>
              <a:rPr lang="en-GB" sz="2000" dirty="0"/>
              <a:t>A typical lesson consists of daily counting, recognition of numbers, subitising, comparing and composition of numbers  or shape or measure. </a:t>
            </a:r>
          </a:p>
          <a:p>
            <a:r>
              <a:rPr lang="en-GB" sz="2000" dirty="0"/>
              <a:t>Children are encouraged to answer in full sentences using the precise vocabulary. ‘ I know it is 5 because I can see 2 red cars and three yellow cars.’ ‘four is made of three and one’ ‘four take away one leaves three’</a:t>
            </a:r>
          </a:p>
          <a:p>
            <a:r>
              <a:rPr lang="en-GB" sz="2000" dirty="0"/>
              <a:t>Reasoning skills are encouraged to deepen the children’s understanding . How did you do that? Why is the answer not correct? Who did it in a different way? Children are asked to share their thinking with a partner. </a:t>
            </a:r>
          </a:p>
          <a:p>
            <a:r>
              <a:rPr lang="en-GB" sz="2000" dirty="0"/>
              <a:t> Focused small group work happens after a whole class input. Group work is tailored to the needs of the children.</a:t>
            </a:r>
          </a:p>
          <a:p>
            <a:r>
              <a:rPr lang="en-GB" sz="2000" dirty="0">
                <a:solidFill>
                  <a:prstClr val="black"/>
                </a:solidFill>
              </a:rPr>
              <a:t>Children can freely explore these concepts through a variety of different activities /challenges and resources set up each day.</a:t>
            </a:r>
          </a:p>
          <a:p>
            <a:endParaRPr lang="en-GB" sz="2000" dirty="0">
              <a:solidFill>
                <a:prstClr val="black"/>
              </a:solidFill>
            </a:endParaRPr>
          </a:p>
          <a:p>
            <a:pPr marL="0" indent="0">
              <a:buNone/>
            </a:pPr>
            <a:endParaRPr lang="en-GB" sz="1100" dirty="0">
              <a:solidFill>
                <a:srgbClr val="7030A0"/>
              </a:solidFill>
            </a:endParaRPr>
          </a:p>
          <a:p>
            <a:pPr marL="0" indent="0">
              <a:buNone/>
            </a:pPr>
            <a:r>
              <a:rPr lang="en-GB" sz="1100" dirty="0">
                <a:solidFill>
                  <a:srgbClr val="7030A0"/>
                </a:solidFill>
              </a:rPr>
              <a:t>ML</a:t>
            </a:r>
          </a:p>
          <a:p>
            <a:endParaRPr lang="en-GB" dirty="0"/>
          </a:p>
          <a:p>
            <a:endParaRPr lang="en-GB" dirty="0"/>
          </a:p>
        </p:txBody>
      </p:sp>
    </p:spTree>
    <p:extLst>
      <p:ext uri="{BB962C8B-B14F-4D97-AF65-F5344CB8AC3E}">
        <p14:creationId xmlns:p14="http://schemas.microsoft.com/office/powerpoint/2010/main" val="404251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D11C-05DF-4051-A07D-13BE14225639}"/>
              </a:ext>
            </a:extLst>
          </p:cNvPr>
          <p:cNvSpPr>
            <a:spLocks noGrp="1"/>
          </p:cNvSpPr>
          <p:nvPr>
            <p:ph type="title"/>
          </p:nvPr>
        </p:nvSpPr>
        <p:spPr>
          <a:xfrm>
            <a:off x="555250" y="99726"/>
            <a:ext cx="8229600" cy="1143000"/>
          </a:xfrm>
        </p:spPr>
        <p:txBody>
          <a:bodyPr/>
          <a:lstStyle/>
          <a:p>
            <a:r>
              <a:rPr lang="en-GB" b="1" dirty="0"/>
              <a:t>Who is who?</a:t>
            </a:r>
          </a:p>
        </p:txBody>
      </p:sp>
      <p:sp>
        <p:nvSpPr>
          <p:cNvPr id="3" name="Content Placeholder 2">
            <a:extLst>
              <a:ext uri="{FF2B5EF4-FFF2-40B4-BE49-F238E27FC236}">
                <a16:creationId xmlns:a16="http://schemas.microsoft.com/office/drawing/2014/main" id="{7B55C0F0-9467-4B1D-B849-0AFDBE65C54C}"/>
              </a:ext>
            </a:extLst>
          </p:cNvPr>
          <p:cNvSpPr>
            <a:spLocks noGrp="1"/>
          </p:cNvSpPr>
          <p:nvPr>
            <p:ph idx="1"/>
          </p:nvPr>
        </p:nvSpPr>
        <p:spPr>
          <a:xfrm>
            <a:off x="289356" y="908720"/>
            <a:ext cx="8461322" cy="5760640"/>
          </a:xfrm>
        </p:spPr>
        <p:txBody>
          <a:bodyPr>
            <a:normAutofit lnSpcReduction="10000"/>
          </a:bodyPr>
          <a:lstStyle/>
          <a:p>
            <a:pPr marL="0" indent="0">
              <a:buNone/>
            </a:pPr>
            <a:r>
              <a:rPr lang="en-GB" u="sng" dirty="0"/>
              <a:t>Badgers Class</a:t>
            </a:r>
          </a:p>
          <a:p>
            <a:pPr marL="0" indent="0">
              <a:buNone/>
            </a:pPr>
            <a:r>
              <a:rPr lang="en-GB" dirty="0"/>
              <a:t>		Mrs Lamb  and Mrs Bergmann</a:t>
            </a:r>
          </a:p>
          <a:p>
            <a:endParaRPr lang="en-GB" dirty="0"/>
          </a:p>
          <a:p>
            <a:pPr marL="0" indent="0">
              <a:buNone/>
            </a:pPr>
            <a:r>
              <a:rPr lang="en-GB" dirty="0"/>
              <a:t>		</a:t>
            </a:r>
          </a:p>
          <a:p>
            <a:pPr marL="0" indent="0">
              <a:buNone/>
            </a:pPr>
            <a:endParaRPr lang="en-GB" u="sng" dirty="0"/>
          </a:p>
          <a:p>
            <a:pPr marL="0" indent="0">
              <a:buNone/>
            </a:pPr>
            <a:r>
              <a:rPr lang="en-GB" u="sng" dirty="0"/>
              <a:t>Rabbits Class</a:t>
            </a:r>
          </a:p>
          <a:p>
            <a:pPr marL="0" indent="0">
              <a:buNone/>
            </a:pPr>
            <a:r>
              <a:rPr lang="en-GB" dirty="0"/>
              <a:t>Mrs Ogbeide</a:t>
            </a:r>
          </a:p>
          <a:p>
            <a:pPr marL="0" indent="0">
              <a:buNone/>
            </a:pPr>
            <a:endParaRPr lang="en-GB" dirty="0"/>
          </a:p>
          <a:p>
            <a:pPr marL="0" indent="0">
              <a:buNone/>
            </a:pPr>
            <a:endParaRPr lang="en-GB" dirty="0"/>
          </a:p>
          <a:p>
            <a:pPr marL="0" indent="0">
              <a:buNone/>
            </a:pPr>
            <a:r>
              <a:rPr lang="en-GB" dirty="0"/>
              <a:t>Mrs Merritt – </a:t>
            </a:r>
            <a:r>
              <a:rPr lang="en-GB" dirty="0" err="1"/>
              <a:t>Covid</a:t>
            </a:r>
            <a:r>
              <a:rPr lang="en-GB" dirty="0"/>
              <a:t> catch up ( 3 Days)</a:t>
            </a:r>
          </a:p>
          <a:p>
            <a:endParaRPr lang="en-GB" dirty="0"/>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47103" y="3698500"/>
            <a:ext cx="2087563" cy="159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2051" name="Picture 3" descr="IMG-20200708-WA0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507332"/>
            <a:ext cx="1658938" cy="20621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8" t="28183" r="15076" b="714"/>
          <a:stretch/>
        </p:blipFill>
        <p:spPr bwMode="auto">
          <a:xfrm>
            <a:off x="304577" y="1497733"/>
            <a:ext cx="1756467" cy="21331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descr="thumbnail_IMG_8573 n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9879" y="1124744"/>
            <a:ext cx="1757363" cy="2343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9041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2035D-B4C2-4451-BB35-983808153C0C}"/>
              </a:ext>
            </a:extLst>
          </p:cNvPr>
          <p:cNvSpPr txBox="1"/>
          <p:nvPr/>
        </p:nvSpPr>
        <p:spPr>
          <a:xfrm>
            <a:off x="217255" y="1041500"/>
            <a:ext cx="8451730" cy="692497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b="1" dirty="0">
                <a:latin typeface="Comic Sans MS" panose="030F0702030302020204" pitchFamily="66" charset="0"/>
              </a:rPr>
              <a:t>Reasoning </a:t>
            </a:r>
            <a:endParaRPr lang="en-US" sz="2400" b="1" dirty="0">
              <a:latin typeface="Comic Sans MS" panose="030F0702030302020204" pitchFamily="66" charset="0"/>
              <a:cs typeface="Calibri"/>
            </a:endParaRPr>
          </a:p>
          <a:p>
            <a:r>
              <a:rPr lang="en-US" sz="2400" dirty="0">
                <a:latin typeface="Comic Sans MS" panose="030F0702030302020204" pitchFamily="66" charset="0"/>
              </a:rPr>
              <a:t>Reasoning in </a:t>
            </a:r>
            <a:r>
              <a:rPr lang="en-US" sz="2400" dirty="0" err="1">
                <a:latin typeface="Comic Sans MS" panose="030F0702030302020204" pitchFamily="66" charset="0"/>
              </a:rPr>
              <a:t>maths</a:t>
            </a:r>
            <a:r>
              <a:rPr lang="en-US" sz="2400" dirty="0">
                <a:latin typeface="Comic Sans MS" panose="030F0702030302020204" pitchFamily="66" charset="0"/>
              </a:rPr>
              <a:t> helps children to be able to explain their thinking, therefore making it easier for them to understand what is happening in the </a:t>
            </a:r>
            <a:r>
              <a:rPr lang="en-US" sz="2400" dirty="0" err="1">
                <a:latin typeface="Comic Sans MS" panose="030F0702030302020204" pitchFamily="66" charset="0"/>
              </a:rPr>
              <a:t>maths</a:t>
            </a:r>
            <a:r>
              <a:rPr lang="en-US" sz="2400" dirty="0">
                <a:latin typeface="Comic Sans MS" panose="030F0702030302020204" pitchFamily="66" charset="0"/>
              </a:rPr>
              <a:t> they are doing. It helps them to think about how to solve a problem, explain how they solved it and to think about what they could do differently. In Reception,  some examples of reasoning are: </a:t>
            </a:r>
            <a:endParaRPr lang="en-US" dirty="0">
              <a:latin typeface="Comic Sans MS" panose="030F0702030302020204" pitchFamily="66" charset="0"/>
            </a:endParaRPr>
          </a:p>
          <a:p>
            <a:r>
              <a:rPr lang="en-US" sz="2400" dirty="0">
                <a:latin typeface="Comic Sans MS" panose="030F0702030302020204" pitchFamily="66" charset="0"/>
              </a:rPr>
              <a:t>• True and false statements e.g. adding one to a number always makes it smaller </a:t>
            </a:r>
            <a:endParaRPr lang="en-US" dirty="0">
              <a:latin typeface="Comic Sans MS" panose="030F0702030302020204" pitchFamily="66" charset="0"/>
            </a:endParaRPr>
          </a:p>
          <a:p>
            <a:r>
              <a:rPr lang="en-US" sz="2400" dirty="0">
                <a:latin typeface="Comic Sans MS" panose="030F0702030302020204" pitchFamily="66" charset="0"/>
              </a:rPr>
              <a:t>• Spotting incorrect </a:t>
            </a:r>
            <a:r>
              <a:rPr lang="en-US" sz="2400" dirty="0" err="1">
                <a:latin typeface="Comic Sans MS" panose="030F0702030302020204" pitchFamily="66" charset="0"/>
              </a:rPr>
              <a:t>maths</a:t>
            </a:r>
            <a:r>
              <a:rPr lang="en-US" sz="2400" dirty="0">
                <a:latin typeface="Comic Sans MS" panose="030F0702030302020204" pitchFamily="66" charset="0"/>
              </a:rPr>
              <a:t> e.g. 1, 2, 3, 4, 6, 5, 7, 8, 9, 10 </a:t>
            </a:r>
            <a:endParaRPr lang="en-US" dirty="0">
              <a:latin typeface="Comic Sans MS" panose="030F0702030302020204" pitchFamily="66" charset="0"/>
            </a:endParaRPr>
          </a:p>
          <a:p>
            <a:r>
              <a:rPr lang="en-US" sz="2400" dirty="0">
                <a:latin typeface="Comic Sans MS" panose="030F0702030302020204" pitchFamily="66" charset="0"/>
              </a:rPr>
              <a:t>• Explaining how we know something or how we worked it out .</a:t>
            </a:r>
          </a:p>
          <a:p>
            <a:r>
              <a:rPr lang="en-US" sz="2400" dirty="0">
                <a:latin typeface="Comic Sans MS" panose="030F0702030302020204" pitchFamily="66" charset="0"/>
                <a:cs typeface="Calibri"/>
              </a:rPr>
              <a:t>Spotting the odd one out and giving a full explanation. </a:t>
            </a:r>
            <a:endParaRPr lang="en-US" dirty="0">
              <a:latin typeface="Comic Sans MS" panose="030F0702030302020204" pitchFamily="66" charset="0"/>
              <a:cs typeface="Calibri"/>
            </a:endParaRPr>
          </a:p>
          <a:p>
            <a:endParaRPr lang="en-US" sz="2100" dirty="0">
              <a:cs typeface="Calibri"/>
            </a:endParaRPr>
          </a:p>
          <a:p>
            <a:r>
              <a:rPr lang="en-US" sz="2100" dirty="0">
                <a:highlight>
                  <a:srgbClr val="FFFF00"/>
                </a:highlight>
                <a:cs typeface="Calibri"/>
              </a:rPr>
              <a:t> </a:t>
            </a:r>
            <a:endParaRPr lang="en-US" sz="2100" dirty="0">
              <a:cs typeface="Calibri"/>
            </a:endParaRPr>
          </a:p>
          <a:p>
            <a:endParaRPr lang="en-US" sz="1350" dirty="0"/>
          </a:p>
          <a:p>
            <a:endParaRPr lang="en-US" sz="1350" dirty="0"/>
          </a:p>
          <a:p>
            <a:endParaRPr lang="en-US" sz="1350" dirty="0">
              <a:cs typeface="Calibri"/>
            </a:endParaRPr>
          </a:p>
          <a:p>
            <a:endParaRPr lang="en-US" sz="1350" dirty="0">
              <a:cs typeface="Calibri"/>
            </a:endParaRPr>
          </a:p>
          <a:p>
            <a:endParaRPr lang="en-US" sz="1350" dirty="0">
              <a:cs typeface="Calibri"/>
            </a:endParaRPr>
          </a:p>
        </p:txBody>
      </p:sp>
      <p:sp>
        <p:nvSpPr>
          <p:cNvPr id="3" name="Right Triangle 2">
            <a:extLst>
              <a:ext uri="{FF2B5EF4-FFF2-40B4-BE49-F238E27FC236}">
                <a16:creationId xmlns:a16="http://schemas.microsoft.com/office/drawing/2014/main" id="{6A6859CD-DF66-410E-BCC3-26C0C800F4A9}"/>
              </a:ext>
            </a:extLst>
          </p:cNvPr>
          <p:cNvSpPr/>
          <p:nvPr/>
        </p:nvSpPr>
        <p:spPr>
          <a:xfrm>
            <a:off x="611560" y="6381328"/>
            <a:ext cx="432048" cy="28803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240F5836-52EA-4B14-BF07-E199A23C5DE4}"/>
              </a:ext>
            </a:extLst>
          </p:cNvPr>
          <p:cNvSpPr/>
          <p:nvPr/>
        </p:nvSpPr>
        <p:spPr>
          <a:xfrm>
            <a:off x="1326138" y="6381328"/>
            <a:ext cx="288032"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Triangle 4">
            <a:extLst>
              <a:ext uri="{FF2B5EF4-FFF2-40B4-BE49-F238E27FC236}">
                <a16:creationId xmlns:a16="http://schemas.microsoft.com/office/drawing/2014/main" id="{81FFD04C-18DC-402E-A0A0-38F56D5E1352}"/>
              </a:ext>
            </a:extLst>
          </p:cNvPr>
          <p:cNvSpPr/>
          <p:nvPr/>
        </p:nvSpPr>
        <p:spPr>
          <a:xfrm rot="4720065">
            <a:off x="1758619" y="6259813"/>
            <a:ext cx="476910" cy="29376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F4E1313-AF79-44A9-A504-5DF81DF7A4E3}"/>
              </a:ext>
            </a:extLst>
          </p:cNvPr>
          <p:cNvSpPr/>
          <p:nvPr/>
        </p:nvSpPr>
        <p:spPr>
          <a:xfrm>
            <a:off x="2411760" y="6381328"/>
            <a:ext cx="2160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55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645889"/>
            <a:ext cx="3214489" cy="605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4188" y="188640"/>
            <a:ext cx="2659620" cy="461665"/>
          </a:xfrm>
          <a:prstGeom prst="rect">
            <a:avLst/>
          </a:prstGeom>
          <a:noFill/>
        </p:spPr>
        <p:txBody>
          <a:bodyPr wrap="square" rtlCol="0">
            <a:spAutoFit/>
          </a:bodyPr>
          <a:lstStyle/>
          <a:p>
            <a:r>
              <a:rPr lang="en-GB" sz="2400" dirty="0"/>
              <a:t>Maths through play</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63" y="679471"/>
            <a:ext cx="4065870" cy="299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miley Face 2"/>
          <p:cNvSpPr/>
          <p:nvPr/>
        </p:nvSpPr>
        <p:spPr>
          <a:xfrm>
            <a:off x="1974391" y="3025065"/>
            <a:ext cx="504056" cy="58922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miley Face 7"/>
          <p:cNvSpPr/>
          <p:nvPr/>
        </p:nvSpPr>
        <p:spPr>
          <a:xfrm>
            <a:off x="3527884" y="3553878"/>
            <a:ext cx="504056" cy="58922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p:cNvSpPr/>
          <p:nvPr/>
        </p:nvSpPr>
        <p:spPr>
          <a:xfrm>
            <a:off x="3275856" y="1587861"/>
            <a:ext cx="504056" cy="58922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miley Face 9"/>
          <p:cNvSpPr/>
          <p:nvPr/>
        </p:nvSpPr>
        <p:spPr>
          <a:xfrm>
            <a:off x="6156176" y="3190462"/>
            <a:ext cx="504056" cy="58922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miley Face 10"/>
          <p:cNvSpPr/>
          <p:nvPr/>
        </p:nvSpPr>
        <p:spPr>
          <a:xfrm>
            <a:off x="6377012" y="2780928"/>
            <a:ext cx="504056" cy="58922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p:cNvSpPr/>
          <p:nvPr/>
        </p:nvSpPr>
        <p:spPr>
          <a:xfrm>
            <a:off x="7654126" y="3195168"/>
            <a:ext cx="566611" cy="653323"/>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https://tapestryjournal.com/5c/pages/s_7701/p_10-2021/m_o_44414_eg76bypve19hsvnxn4h5aneb2kb3hj5c.jpg?s=7701&amp;u=156&amp;Expires=1636564688&amp;Signature=jfCySaA-xaaWAcp8kn3X~m4yMzOZmKz5eLH4Fy8g0zfjhb6T5tF09W1SwfrBf878KjWkHfaXX~wZTkztMi~PO-TBFzULRet8tbgaW4cMb90QyvfOXMVDADUi1rmnZ2TI5xmkB0~UlHLeHKwFXMrbf64gv1B2pq44KnRjld45vnMsSpId4Sy-Id6hn3usJfEEyVpcUiErQkNIQgEYJekwsdTj40R-MpXVSjtB1USHG4yFlngyMB5gA8wR6LTxtENZGrX1OajznIlKUrnMoHdrt1axbGoArjb08R5x28lzAp8v19ajfFkeEez6n~Lidc~AM-2BRPrfOvR~xsf0bdiySQ__&amp;Key-Pair-Id=APKAJUSDRV55TOQKSATA">
            <a:extLst>
              <a:ext uri="{FF2B5EF4-FFF2-40B4-BE49-F238E27FC236}">
                <a16:creationId xmlns:a16="http://schemas.microsoft.com/office/drawing/2014/main" id="{A15EB5F3-89F4-407A-81DB-4E3A8A3D08F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0A62A2C6-4E62-45AB-B13E-E16FA3D75BDF}"/>
              </a:ext>
            </a:extLst>
          </p:cNvPr>
          <p:cNvPicPr>
            <a:picLocks noChangeAspect="1"/>
          </p:cNvPicPr>
          <p:nvPr/>
        </p:nvPicPr>
        <p:blipFill>
          <a:blip r:embed="rId4"/>
          <a:stretch>
            <a:fillRect/>
          </a:stretch>
        </p:blipFill>
        <p:spPr>
          <a:xfrm>
            <a:off x="580074" y="3581400"/>
            <a:ext cx="4359075" cy="3404293"/>
          </a:xfrm>
          <a:prstGeom prst="rect">
            <a:avLst/>
          </a:prstGeom>
        </p:spPr>
      </p:pic>
    </p:spTree>
    <p:extLst>
      <p:ext uri="{BB962C8B-B14F-4D97-AF65-F5344CB8AC3E}">
        <p14:creationId xmlns:p14="http://schemas.microsoft.com/office/powerpoint/2010/main" val="1827907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16632"/>
            <a:ext cx="4237796" cy="461665"/>
          </a:xfrm>
          <a:prstGeom prst="rect">
            <a:avLst/>
          </a:prstGeom>
        </p:spPr>
        <p:txBody>
          <a:bodyPr wrap="square">
            <a:spAutoFit/>
          </a:bodyPr>
          <a:lstStyle/>
          <a:p>
            <a:r>
              <a:rPr lang="en-GB" sz="2400" dirty="0"/>
              <a:t>Making the most of routines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01298"/>
            <a:ext cx="429779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58" y="3927531"/>
            <a:ext cx="3476797" cy="281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16" y="3703901"/>
            <a:ext cx="4608512" cy="304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miley Face 8"/>
          <p:cNvSpPr/>
          <p:nvPr/>
        </p:nvSpPr>
        <p:spPr>
          <a:xfrm>
            <a:off x="1815283" y="4149080"/>
            <a:ext cx="792088" cy="79673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64382" y="3368654"/>
            <a:ext cx="479618" cy="369332"/>
          </a:xfrm>
          <a:prstGeom prst="rect">
            <a:avLst/>
          </a:prstGeom>
        </p:spPr>
        <p:txBody>
          <a:bodyPr wrap="none">
            <a:spAutoFit/>
          </a:bodyPr>
          <a:lstStyle/>
          <a:p>
            <a:r>
              <a:rPr lang="en-GB" dirty="0">
                <a:solidFill>
                  <a:srgbClr val="7030A0"/>
                </a:solidFill>
              </a:rPr>
              <a:t>ML</a:t>
            </a:r>
          </a:p>
        </p:txBody>
      </p:sp>
      <p:pic>
        <p:nvPicPr>
          <p:cNvPr id="3" name="Picture 2">
            <a:extLst>
              <a:ext uri="{FF2B5EF4-FFF2-40B4-BE49-F238E27FC236}">
                <a16:creationId xmlns:a16="http://schemas.microsoft.com/office/drawing/2014/main" id="{F01B08AD-F7CF-4A8C-AF1A-2BD251003C7C}"/>
              </a:ext>
            </a:extLst>
          </p:cNvPr>
          <p:cNvPicPr>
            <a:picLocks noChangeAspect="1"/>
          </p:cNvPicPr>
          <p:nvPr/>
        </p:nvPicPr>
        <p:blipFill>
          <a:blip r:embed="rId5"/>
          <a:stretch>
            <a:fillRect/>
          </a:stretch>
        </p:blipFill>
        <p:spPr>
          <a:xfrm>
            <a:off x="346218" y="619021"/>
            <a:ext cx="3851920" cy="2666140"/>
          </a:xfrm>
          <a:prstGeom prst="rect">
            <a:avLst/>
          </a:prstGeom>
        </p:spPr>
      </p:pic>
    </p:spTree>
    <p:extLst>
      <p:ext uri="{BB962C8B-B14F-4D97-AF65-F5344CB8AC3E}">
        <p14:creationId xmlns:p14="http://schemas.microsoft.com/office/powerpoint/2010/main" val="52399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55C7-5461-4485-8ABD-85CE94FEA86C}"/>
              </a:ext>
            </a:extLst>
          </p:cNvPr>
          <p:cNvSpPr>
            <a:spLocks noGrp="1"/>
          </p:cNvSpPr>
          <p:nvPr>
            <p:ph type="title"/>
          </p:nvPr>
        </p:nvSpPr>
        <p:spPr/>
        <p:txBody>
          <a:bodyPr/>
          <a:lstStyle/>
          <a:p>
            <a:r>
              <a:rPr lang="en-GB" dirty="0"/>
              <a:t>Reading</a:t>
            </a:r>
          </a:p>
        </p:txBody>
      </p:sp>
      <p:sp>
        <p:nvSpPr>
          <p:cNvPr id="3" name="Content Placeholder 2">
            <a:extLst>
              <a:ext uri="{FF2B5EF4-FFF2-40B4-BE49-F238E27FC236}">
                <a16:creationId xmlns:a16="http://schemas.microsoft.com/office/drawing/2014/main" id="{BF1E2303-BA97-4AA5-9EA7-3B12FCEBA0F1}"/>
              </a:ext>
            </a:extLst>
          </p:cNvPr>
          <p:cNvSpPr>
            <a:spLocks noGrp="1"/>
          </p:cNvSpPr>
          <p:nvPr>
            <p:ph idx="1"/>
          </p:nvPr>
        </p:nvSpPr>
        <p:spPr/>
        <p:txBody>
          <a:bodyPr>
            <a:normAutofit/>
          </a:bodyPr>
          <a:lstStyle/>
          <a:p>
            <a:r>
              <a:rPr lang="en-GB" sz="2000" dirty="0"/>
              <a:t>Reading is making meaning from print. </a:t>
            </a:r>
            <a:endParaRPr lang="en-GB" sz="2000" dirty="0" smtClean="0"/>
          </a:p>
          <a:p>
            <a:r>
              <a:rPr lang="en-GB" sz="2000" dirty="0"/>
              <a:t>In order to be an able reader a child has to have strong language comprehension and good decoding skills.</a:t>
            </a:r>
          </a:p>
          <a:p>
            <a:r>
              <a:rPr lang="en-GB" sz="2000" dirty="0"/>
              <a:t>Children develop their decoding skills during phonics instruction.    </a:t>
            </a:r>
          </a:p>
          <a:p>
            <a:endParaRPr lang="en-GB" sz="2000" dirty="0"/>
          </a:p>
          <a:p>
            <a:endParaRPr lang="en-GB" dirty="0"/>
          </a:p>
        </p:txBody>
      </p:sp>
      <p:pic>
        <p:nvPicPr>
          <p:cNvPr id="4" name="Picture 3">
            <a:extLst>
              <a:ext uri="{FF2B5EF4-FFF2-40B4-BE49-F238E27FC236}">
                <a16:creationId xmlns:a16="http://schemas.microsoft.com/office/drawing/2014/main" id="{72F6AABB-1B44-44CC-8B0A-A76E2CDBC15B}"/>
              </a:ext>
            </a:extLst>
          </p:cNvPr>
          <p:cNvPicPr>
            <a:picLocks noChangeAspect="1"/>
          </p:cNvPicPr>
          <p:nvPr/>
        </p:nvPicPr>
        <p:blipFill>
          <a:blip r:embed="rId3"/>
          <a:stretch>
            <a:fillRect/>
          </a:stretch>
        </p:blipFill>
        <p:spPr>
          <a:xfrm>
            <a:off x="827584" y="3140968"/>
            <a:ext cx="2867025" cy="3476625"/>
          </a:xfrm>
          <a:prstGeom prst="rect">
            <a:avLst/>
          </a:prstGeom>
        </p:spPr>
      </p:pic>
      <p:pic>
        <p:nvPicPr>
          <p:cNvPr id="5" name="Picture 4">
            <a:extLst>
              <a:ext uri="{FF2B5EF4-FFF2-40B4-BE49-F238E27FC236}">
                <a16:creationId xmlns:a16="http://schemas.microsoft.com/office/drawing/2014/main" id="{FF473D49-25AF-4975-ACB7-DA08AEBD5FBE}"/>
              </a:ext>
            </a:extLst>
          </p:cNvPr>
          <p:cNvPicPr>
            <a:picLocks noChangeAspect="1"/>
          </p:cNvPicPr>
          <p:nvPr/>
        </p:nvPicPr>
        <p:blipFill>
          <a:blip r:embed="rId4"/>
          <a:stretch>
            <a:fillRect/>
          </a:stretch>
        </p:blipFill>
        <p:spPr>
          <a:xfrm>
            <a:off x="4572000" y="3393380"/>
            <a:ext cx="3600450" cy="2971800"/>
          </a:xfrm>
          <a:prstGeom prst="rect">
            <a:avLst/>
          </a:prstGeom>
        </p:spPr>
      </p:pic>
    </p:spTree>
    <p:extLst>
      <p:ext uri="{BB962C8B-B14F-4D97-AF65-F5344CB8AC3E}">
        <p14:creationId xmlns:p14="http://schemas.microsoft.com/office/powerpoint/2010/main" val="2195389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4">
            <a:extLst>
              <a:ext uri="{FF2B5EF4-FFF2-40B4-BE49-F238E27FC236}">
                <a16:creationId xmlns:a16="http://schemas.microsoft.com/office/drawing/2014/main" id="{2CAF2E19-A336-46C1-AA0B-68864A8710C1}"/>
              </a:ext>
            </a:extLst>
          </p:cNvPr>
          <p:cNvSpPr txBox="1">
            <a:spLocks/>
          </p:cNvSpPr>
          <p:nvPr/>
        </p:nvSpPr>
        <p:spPr>
          <a:xfrm>
            <a:off x="251520" y="1196752"/>
            <a:ext cx="8627041" cy="5006387"/>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640"/>
              </a:spcBef>
              <a:buSzPct val="25000"/>
              <a:buFont typeface="Arial" panose="020B0604020202020204" pitchFamily="34" charset="0"/>
              <a:buNone/>
            </a:pPr>
            <a:r>
              <a:rPr lang="en-US" sz="2000" dirty="0">
                <a:solidFill>
                  <a:schemeClr val="dk2"/>
                </a:solidFill>
                <a:latin typeface="Arial"/>
                <a:ea typeface="Arial"/>
                <a:cs typeface="Arial"/>
                <a:sym typeface="Arial"/>
              </a:rPr>
              <a:t>Sounds</a:t>
            </a:r>
          </a:p>
          <a:p>
            <a:pPr marL="0" indent="0">
              <a:lnSpc>
                <a:spcPct val="90000"/>
              </a:lnSpc>
              <a:spcBef>
                <a:spcPts val="640"/>
              </a:spcBef>
              <a:buSzPct val="25000"/>
              <a:buFont typeface="Arial" panose="020B0604020202020204" pitchFamily="34" charset="0"/>
              <a:buNone/>
            </a:pPr>
            <a:endParaRPr lang="en-US" sz="2000" dirty="0">
              <a:solidFill>
                <a:schemeClr val="dk2"/>
              </a:solidFill>
              <a:latin typeface="Arial"/>
              <a:ea typeface="Arial"/>
              <a:cs typeface="Arial"/>
              <a:sym typeface="Arial"/>
            </a:endParaRPr>
          </a:p>
          <a:p>
            <a:pPr marL="0" indent="0">
              <a:lnSpc>
                <a:spcPct val="90000"/>
              </a:lnSpc>
              <a:spcBef>
                <a:spcPts val="640"/>
              </a:spcBef>
              <a:buSzPct val="25000"/>
              <a:buFont typeface="Arial" panose="020B0604020202020204" pitchFamily="34" charset="0"/>
              <a:buNone/>
            </a:pPr>
            <a:r>
              <a:rPr lang="en-US" sz="2000" dirty="0" smtClean="0">
                <a:solidFill>
                  <a:schemeClr val="dk2"/>
                </a:solidFill>
                <a:latin typeface="Arial"/>
                <a:ea typeface="Arial"/>
                <a:cs typeface="Arial"/>
                <a:sym typeface="Arial"/>
              </a:rPr>
              <a:t>Graphemes</a:t>
            </a:r>
          </a:p>
          <a:p>
            <a:pPr marL="0" indent="0">
              <a:lnSpc>
                <a:spcPct val="90000"/>
              </a:lnSpc>
              <a:spcBef>
                <a:spcPts val="640"/>
              </a:spcBef>
              <a:buSzPct val="25000"/>
              <a:buFont typeface="Arial" panose="020B0604020202020204" pitchFamily="34" charset="0"/>
              <a:buNone/>
            </a:pPr>
            <a:endParaRPr lang="en-US" sz="2000" dirty="0">
              <a:solidFill>
                <a:schemeClr val="dk2"/>
              </a:solidFill>
              <a:latin typeface="Arial"/>
              <a:ea typeface="Arial"/>
              <a:cs typeface="Arial"/>
              <a:sym typeface="Arial"/>
            </a:endParaRPr>
          </a:p>
          <a:p>
            <a:pPr marL="0" lvl="0" indent="0">
              <a:spcBef>
                <a:spcPts val="0"/>
              </a:spcBef>
              <a:buSzPct val="25000"/>
              <a:buNone/>
            </a:pPr>
            <a:r>
              <a:rPr lang="en-US" sz="2000" dirty="0"/>
              <a:t>All words are made up of individual </a:t>
            </a:r>
            <a:r>
              <a:rPr lang="en-US" sz="2000" b="1" dirty="0"/>
              <a:t>sounds. </a:t>
            </a:r>
            <a:r>
              <a:rPr lang="en-US" sz="2000" dirty="0"/>
              <a:t>These sounds are merged together to form words.</a:t>
            </a:r>
          </a:p>
          <a:p>
            <a:pPr marL="0" lvl="0" indent="0">
              <a:spcBef>
                <a:spcPts val="0"/>
              </a:spcBef>
              <a:buSzPct val="25000"/>
              <a:buNone/>
            </a:pPr>
            <a:r>
              <a:rPr lang="en-US" sz="2000" dirty="0">
                <a:solidFill>
                  <a:schemeClr val="dk1"/>
                </a:solidFill>
                <a:ea typeface="Calibri"/>
                <a:cs typeface="Calibri"/>
                <a:sym typeface="Calibri"/>
              </a:rPr>
              <a:t>e.g. in </a:t>
            </a:r>
            <a:r>
              <a:rPr lang="en-US" sz="2000" dirty="0"/>
              <a:t>‘mat’ we have the sounds ‘m’, ‘a’, ‘t’, ship – ‘</a:t>
            </a:r>
            <a:r>
              <a:rPr lang="en-US" sz="2000" dirty="0" err="1"/>
              <a:t>sh</a:t>
            </a:r>
            <a:r>
              <a:rPr lang="en-US" sz="2000" dirty="0"/>
              <a:t>’, ‘</a:t>
            </a:r>
            <a:r>
              <a:rPr lang="en-US" sz="2000" dirty="0" err="1"/>
              <a:t>i</a:t>
            </a:r>
            <a:r>
              <a:rPr lang="en-US" sz="2000" dirty="0"/>
              <a:t>’, ‘p’.</a:t>
            </a:r>
          </a:p>
          <a:p>
            <a:pPr marL="0" lvl="0" indent="0">
              <a:spcBef>
                <a:spcPts val="0"/>
              </a:spcBef>
              <a:buSzPct val="25000"/>
              <a:buNone/>
            </a:pPr>
            <a:endParaRPr lang="en-US" sz="2000" i="1" dirty="0">
              <a:solidFill>
                <a:schemeClr val="dk1"/>
              </a:solidFill>
              <a:ea typeface="Calibri"/>
              <a:cs typeface="Calibri"/>
              <a:sym typeface="Calibri"/>
            </a:endParaRPr>
          </a:p>
          <a:p>
            <a:pPr marL="0" lvl="0" indent="0">
              <a:spcBef>
                <a:spcPts val="0"/>
              </a:spcBef>
              <a:buSzPct val="25000"/>
              <a:buNone/>
            </a:pPr>
            <a:r>
              <a:rPr lang="en-US" sz="2000" dirty="0">
                <a:solidFill>
                  <a:schemeClr val="dk1"/>
                </a:solidFill>
                <a:ea typeface="Calibri"/>
                <a:cs typeface="Calibri"/>
                <a:sym typeface="Calibri"/>
              </a:rPr>
              <a:t>A grapheme is another name for the letters we use to write the sound. The spelling of that sound on the page. </a:t>
            </a:r>
            <a:endParaRPr lang="en-US" sz="2000" i="1" dirty="0"/>
          </a:p>
          <a:p>
            <a:pPr marL="0" lvl="0" indent="0">
              <a:spcBef>
                <a:spcPts val="0"/>
              </a:spcBef>
              <a:buSzPct val="25000"/>
              <a:buNone/>
            </a:pPr>
            <a:endParaRPr lang="en-US" sz="2000" dirty="0">
              <a:solidFill>
                <a:schemeClr val="dk1"/>
              </a:solidFill>
              <a:ea typeface="Calibri"/>
              <a:cs typeface="Calibri"/>
              <a:sym typeface="Calibri"/>
            </a:endParaRPr>
          </a:p>
          <a:p>
            <a:pPr marL="0" lvl="0" indent="0">
              <a:spcBef>
                <a:spcPts val="0"/>
              </a:spcBef>
              <a:buSzPct val="25000"/>
              <a:buNone/>
            </a:pPr>
            <a:r>
              <a:rPr lang="en-US" sz="2000" dirty="0">
                <a:solidFill>
                  <a:schemeClr val="dk1"/>
                </a:solidFill>
                <a:ea typeface="Calibri"/>
                <a:cs typeface="Calibri"/>
                <a:sym typeface="Calibri"/>
              </a:rPr>
              <a:t>Phonics is the method of teaching reading through the identification of sounds and graphemes. </a:t>
            </a:r>
          </a:p>
          <a:p>
            <a:r>
              <a:rPr lang="en-US" sz="2000" dirty="0"/>
              <a:t> This gives your children the tools to read any word. </a:t>
            </a:r>
          </a:p>
          <a:p>
            <a:endParaRPr lang="en-GB" dirty="0"/>
          </a:p>
          <a:p>
            <a:pPr marL="0" indent="0">
              <a:lnSpc>
                <a:spcPct val="90000"/>
              </a:lnSpc>
              <a:spcBef>
                <a:spcPts val="640"/>
              </a:spcBef>
              <a:buSzPct val="25000"/>
              <a:buFont typeface="Arial" panose="020B0604020202020204" pitchFamily="34" charset="0"/>
              <a:buNone/>
            </a:pPr>
            <a:endParaRPr lang="en-US" dirty="0">
              <a:solidFill>
                <a:schemeClr val="dk2"/>
              </a:solidFill>
              <a:latin typeface="Arial"/>
              <a:ea typeface="Arial"/>
              <a:cs typeface="Arial"/>
              <a:sym typeface="Arial"/>
            </a:endParaRPr>
          </a:p>
        </p:txBody>
      </p:sp>
      <p:sp>
        <p:nvSpPr>
          <p:cNvPr id="3" name="Rectangle 2">
            <a:extLst>
              <a:ext uri="{FF2B5EF4-FFF2-40B4-BE49-F238E27FC236}">
                <a16:creationId xmlns:a16="http://schemas.microsoft.com/office/drawing/2014/main" id="{476B1FE3-A2BB-4130-A721-A141C9C29142}"/>
              </a:ext>
            </a:extLst>
          </p:cNvPr>
          <p:cNvSpPr/>
          <p:nvPr/>
        </p:nvSpPr>
        <p:spPr>
          <a:xfrm>
            <a:off x="323528" y="436024"/>
            <a:ext cx="2095445" cy="369332"/>
          </a:xfrm>
          <a:prstGeom prst="rect">
            <a:avLst/>
          </a:prstGeom>
        </p:spPr>
        <p:txBody>
          <a:bodyPr wrap="none">
            <a:spAutoFit/>
          </a:bodyPr>
          <a:lstStyle/>
          <a:p>
            <a:r>
              <a:rPr lang="en-US" b="1" dirty="0">
                <a:solidFill>
                  <a:srgbClr val="787878"/>
                </a:solidFill>
                <a:latin typeface="Arial"/>
                <a:ea typeface="Arial"/>
                <a:cs typeface="Arial"/>
                <a:sym typeface="Arial"/>
              </a:rPr>
              <a:t>What is phonics?</a:t>
            </a:r>
            <a:endParaRPr lang="en-GB" dirty="0"/>
          </a:p>
        </p:txBody>
      </p:sp>
    </p:spTree>
    <p:extLst>
      <p:ext uri="{BB962C8B-B14F-4D97-AF65-F5344CB8AC3E}">
        <p14:creationId xmlns:p14="http://schemas.microsoft.com/office/powerpoint/2010/main" val="21454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58C80-ED52-46A3-AF7D-3B6F0C1328EA}"/>
              </a:ext>
            </a:extLst>
          </p:cNvPr>
          <p:cNvSpPr/>
          <p:nvPr/>
        </p:nvSpPr>
        <p:spPr>
          <a:xfrm>
            <a:off x="1259632" y="404664"/>
            <a:ext cx="4824536" cy="584775"/>
          </a:xfrm>
          <a:prstGeom prst="rect">
            <a:avLst/>
          </a:prstGeom>
        </p:spPr>
        <p:txBody>
          <a:bodyPr wrap="square">
            <a:spAutoFit/>
          </a:bodyPr>
          <a:lstStyle/>
          <a:p>
            <a:r>
              <a:rPr lang="en-US" sz="3200" dirty="0"/>
              <a:t>English alphabetic code</a:t>
            </a:r>
            <a:endParaRPr lang="en-GB" sz="3200" dirty="0"/>
          </a:p>
        </p:txBody>
      </p:sp>
      <p:sp>
        <p:nvSpPr>
          <p:cNvPr id="3" name="Content Placeholder 2">
            <a:extLst>
              <a:ext uri="{FF2B5EF4-FFF2-40B4-BE49-F238E27FC236}">
                <a16:creationId xmlns:a16="http://schemas.microsoft.com/office/drawing/2014/main" id="{0591EAC6-E7E2-4F29-9A26-64C0443DE48A}"/>
              </a:ext>
            </a:extLst>
          </p:cNvPr>
          <p:cNvSpPr txBox="1">
            <a:spLocks/>
          </p:cNvSpPr>
          <p:nvPr/>
        </p:nvSpPr>
        <p:spPr>
          <a:xfrm>
            <a:off x="323528" y="1196752"/>
            <a:ext cx="8639175" cy="50405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457200">
              <a:spcBef>
                <a:spcPts val="0"/>
              </a:spcBef>
              <a:buClr>
                <a:schemeClr val="dk1"/>
              </a:buClr>
              <a:buSzPct val="25000"/>
              <a:buNone/>
              <a:defRPr/>
            </a:pPr>
            <a:r>
              <a:rPr lang="en-US" sz="2000" dirty="0">
                <a:latin typeface="+mj-lt"/>
              </a:rPr>
              <a:t>We use 44 sounds to make all the words in the English language.                                     </a:t>
            </a:r>
            <a:br>
              <a:rPr lang="en-US" sz="2000" dirty="0">
                <a:latin typeface="+mj-lt"/>
              </a:rPr>
            </a:br>
            <a:r>
              <a:rPr lang="en-US" sz="2000" dirty="0">
                <a:latin typeface="+mj-lt"/>
              </a:rPr>
              <a:t>This means we’ve got a problem. </a:t>
            </a:r>
            <a:br>
              <a:rPr lang="en-US" sz="2000" dirty="0">
                <a:latin typeface="+mj-lt"/>
              </a:rPr>
            </a:br>
            <a:r>
              <a:rPr lang="en-US" sz="2000" dirty="0">
                <a:latin typeface="+mj-lt"/>
              </a:rPr>
              <a:t>We’ve got 44 sounds and only 26 letters.</a:t>
            </a:r>
          </a:p>
          <a:p>
            <a:pPr marL="0" lvl="0" indent="0" defTabSz="457200">
              <a:spcBef>
                <a:spcPts val="0"/>
              </a:spcBef>
              <a:buClr>
                <a:schemeClr val="dk1"/>
              </a:buClr>
              <a:buSzPct val="25000"/>
              <a:buNone/>
              <a:defRPr/>
            </a:pPr>
            <a:endParaRPr lang="en-US" sz="2000" dirty="0">
              <a:latin typeface="+mj-lt"/>
            </a:endParaRPr>
          </a:p>
          <a:p>
            <a:pPr marL="0" lvl="0" indent="0" defTabSz="457200">
              <a:spcBef>
                <a:spcPts val="0"/>
              </a:spcBef>
              <a:buClr>
                <a:schemeClr val="dk1"/>
              </a:buClr>
              <a:buSzPct val="25000"/>
              <a:buNone/>
              <a:defRPr/>
            </a:pPr>
            <a:r>
              <a:rPr lang="en-US" sz="2000" dirty="0">
                <a:latin typeface="+mj-lt"/>
              </a:rPr>
              <a:t>The 26 letters work singly, in pairs and sometimes in threes to represent one sound.</a:t>
            </a:r>
          </a:p>
          <a:p>
            <a:pPr marL="0" lvl="0" indent="0" defTabSz="457200">
              <a:spcBef>
                <a:spcPts val="0"/>
              </a:spcBef>
              <a:buClr>
                <a:schemeClr val="dk1"/>
              </a:buClr>
              <a:buSzPct val="25000"/>
              <a:buNone/>
              <a:defRPr/>
            </a:pPr>
            <a:r>
              <a:rPr lang="en-US" sz="2000" dirty="0">
                <a:latin typeface="+mj-lt"/>
                <a:ea typeface="Times New Roman"/>
                <a:cs typeface="Times New Roman"/>
                <a:sym typeface="Times New Roman"/>
              </a:rPr>
              <a:t>We have to </a:t>
            </a:r>
            <a:r>
              <a:rPr lang="en-US" sz="2000" dirty="0">
                <a:solidFill>
                  <a:schemeClr val="dk1"/>
                </a:solidFill>
                <a:latin typeface="+mj-lt"/>
                <a:ea typeface="Times New Roman"/>
                <a:cs typeface="Times New Roman"/>
                <a:sym typeface="Times New Roman"/>
              </a:rPr>
              <a:t>group letter</a:t>
            </a:r>
            <a:r>
              <a:rPr lang="en-US" sz="2000" dirty="0">
                <a:latin typeface="+mj-lt"/>
                <a:ea typeface="Times New Roman"/>
                <a:cs typeface="Times New Roman"/>
                <a:sym typeface="Times New Roman"/>
              </a:rPr>
              <a:t>s together to write some sounds e.g. ‘</a:t>
            </a:r>
            <a:r>
              <a:rPr lang="en-US" sz="2000" dirty="0" err="1">
                <a:latin typeface="+mj-lt"/>
                <a:ea typeface="Times New Roman"/>
                <a:cs typeface="Times New Roman"/>
                <a:sym typeface="Times New Roman"/>
              </a:rPr>
              <a:t>igh</a:t>
            </a:r>
            <a:r>
              <a:rPr lang="en-US" sz="2000" dirty="0">
                <a:latin typeface="+mj-lt"/>
                <a:ea typeface="Times New Roman"/>
                <a:cs typeface="Times New Roman"/>
                <a:sym typeface="Times New Roman"/>
              </a:rPr>
              <a:t>’, ‘air’.</a:t>
            </a:r>
            <a:endParaRPr lang="en-GB" sz="2000" dirty="0">
              <a:latin typeface="+mj-lt"/>
            </a:endParaRPr>
          </a:p>
          <a:p>
            <a:pPr marL="0" lvl="0" indent="0">
              <a:spcBef>
                <a:spcPts val="0"/>
              </a:spcBef>
              <a:buClr>
                <a:schemeClr val="dk1"/>
              </a:buClr>
              <a:buSzPct val="25000"/>
              <a:buNone/>
            </a:pPr>
            <a:endParaRPr lang="en-US" sz="2000" dirty="0">
              <a:solidFill>
                <a:schemeClr val="dk1"/>
              </a:solidFill>
              <a:latin typeface="+mj-lt"/>
              <a:ea typeface="Times New Roman"/>
              <a:cs typeface="Times New Roman"/>
              <a:sym typeface="Times New Roman"/>
            </a:endParaRPr>
          </a:p>
          <a:p>
            <a:pPr marL="0" lvl="0" indent="0">
              <a:spcBef>
                <a:spcPts val="0"/>
              </a:spcBef>
              <a:buClr>
                <a:schemeClr val="dk1"/>
              </a:buClr>
              <a:buSzPct val="25000"/>
              <a:buNone/>
            </a:pPr>
            <a:r>
              <a:rPr lang="en-US" sz="2000" dirty="0">
                <a:solidFill>
                  <a:schemeClr val="dk1"/>
                </a:solidFill>
                <a:latin typeface="+mj-lt"/>
                <a:ea typeface="Times New Roman"/>
                <a:cs typeface="Times New Roman"/>
                <a:sym typeface="Times New Roman"/>
              </a:rPr>
              <a:t>In English we have more than 150 ways to represent 44 sounds, using </a:t>
            </a:r>
            <a:r>
              <a:rPr lang="en-US" sz="2000" dirty="0">
                <a:latin typeface="+mj-lt"/>
                <a:ea typeface="Times New Roman"/>
                <a:cs typeface="Times New Roman"/>
                <a:sym typeface="Times New Roman"/>
              </a:rPr>
              <a:t>the</a:t>
            </a:r>
            <a:r>
              <a:rPr lang="en-US" sz="2000" dirty="0">
                <a:solidFill>
                  <a:schemeClr val="dk1"/>
                </a:solidFill>
                <a:latin typeface="+mj-lt"/>
                <a:ea typeface="Times New Roman"/>
                <a:cs typeface="Times New Roman"/>
                <a:sym typeface="Times New Roman"/>
              </a:rPr>
              <a:t> 26 letters in the alphabet</a:t>
            </a:r>
            <a:r>
              <a:rPr lang="en-US" sz="2000" dirty="0">
                <a:latin typeface="+mj-lt"/>
                <a:ea typeface="Times New Roman"/>
                <a:cs typeface="Times New Roman"/>
                <a:sym typeface="Times New Roman"/>
              </a:rPr>
              <a:t>.</a:t>
            </a:r>
          </a:p>
          <a:p>
            <a:pPr marL="0" lvl="0" indent="0">
              <a:spcBef>
                <a:spcPts val="0"/>
              </a:spcBef>
              <a:buClr>
                <a:schemeClr val="dk1"/>
              </a:buClr>
              <a:buSzPct val="25000"/>
              <a:buNone/>
            </a:pPr>
            <a:r>
              <a:rPr lang="en-US" sz="2000" i="1" dirty="0">
                <a:latin typeface="+mj-lt"/>
                <a:ea typeface="Times New Roman"/>
                <a:cs typeface="Times New Roman"/>
                <a:sym typeface="Times New Roman"/>
              </a:rPr>
              <a:t>Click</a:t>
            </a:r>
          </a:p>
          <a:p>
            <a:pPr marL="0" lvl="0" indent="0">
              <a:spcBef>
                <a:spcPts val="0"/>
              </a:spcBef>
              <a:buClr>
                <a:schemeClr val="dk1"/>
              </a:buClr>
              <a:buSzPct val="25000"/>
              <a:buNone/>
            </a:pPr>
            <a:r>
              <a:rPr lang="en-US" sz="2000" dirty="0">
                <a:latin typeface="+mj-lt"/>
                <a:ea typeface="Times New Roman"/>
                <a:cs typeface="Times New Roman"/>
                <a:sym typeface="Times New Roman"/>
              </a:rPr>
              <a:t>This makes our language one of the most complex in the world!</a:t>
            </a:r>
            <a:endParaRPr lang="en-US" sz="2000" dirty="0">
              <a:latin typeface="+mj-lt"/>
              <a:ea typeface="Times New Roman"/>
              <a:cs typeface="Times New Roman"/>
              <a:sym typeface="Times New Roman"/>
            </a:endParaRPr>
          </a:p>
        </p:txBody>
      </p:sp>
    </p:spTree>
    <p:extLst>
      <p:ext uri="{BB962C8B-B14F-4D97-AF65-F5344CB8AC3E}">
        <p14:creationId xmlns:p14="http://schemas.microsoft.com/office/powerpoint/2010/main" val="18095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3C5B-0E03-458E-A421-9C2160B56A94}"/>
              </a:ext>
            </a:extLst>
          </p:cNvPr>
          <p:cNvSpPr>
            <a:spLocks noGrp="1"/>
          </p:cNvSpPr>
          <p:nvPr>
            <p:ph type="title"/>
          </p:nvPr>
        </p:nvSpPr>
        <p:spPr/>
        <p:txBody>
          <a:bodyPr/>
          <a:lstStyle/>
          <a:p>
            <a:r>
              <a:rPr lang="en-GB" dirty="0">
                <a:solidFill>
                  <a:schemeClr val="accent5"/>
                </a:solidFill>
                <a:ea typeface="Arial Unicode MS" pitchFamily="34" charset="-128"/>
                <a:cs typeface="Arial Unicode MS" pitchFamily="34" charset="-128"/>
              </a:rPr>
              <a:t>Speed Sounds Set 1 and Set 2</a:t>
            </a:r>
            <a:endParaRPr lang="en-GB" dirty="0"/>
          </a:p>
        </p:txBody>
      </p:sp>
      <p:pic>
        <p:nvPicPr>
          <p:cNvPr id="3" name="Picture 2">
            <a:extLst>
              <a:ext uri="{FF2B5EF4-FFF2-40B4-BE49-F238E27FC236}">
                <a16:creationId xmlns:a16="http://schemas.microsoft.com/office/drawing/2014/main" id="{CF7C5712-3115-460B-81FF-E5CB0D311ECF}"/>
              </a:ext>
            </a:extLst>
          </p:cNvPr>
          <p:cNvPicPr>
            <a:picLocks noChangeAspect="1"/>
          </p:cNvPicPr>
          <p:nvPr/>
        </p:nvPicPr>
        <p:blipFill>
          <a:blip r:embed="rId3"/>
          <a:stretch>
            <a:fillRect/>
          </a:stretch>
        </p:blipFill>
        <p:spPr>
          <a:xfrm>
            <a:off x="1907704" y="2564904"/>
            <a:ext cx="5660293" cy="3952652"/>
          </a:xfrm>
          <a:prstGeom prst="rect">
            <a:avLst/>
          </a:prstGeom>
        </p:spPr>
      </p:pic>
      <p:sp>
        <p:nvSpPr>
          <p:cNvPr id="4" name="Rectangle 3"/>
          <p:cNvSpPr/>
          <p:nvPr/>
        </p:nvSpPr>
        <p:spPr>
          <a:xfrm>
            <a:off x="457200" y="1268760"/>
            <a:ext cx="8363272" cy="1200329"/>
          </a:xfrm>
          <a:prstGeom prst="rect">
            <a:avLst/>
          </a:prstGeom>
        </p:spPr>
        <p:txBody>
          <a:bodyPr wrap="square">
            <a:spAutoFit/>
          </a:bodyPr>
          <a:lstStyle/>
          <a:p>
            <a:r>
              <a:rPr lang="en-GB" dirty="0"/>
              <a:t>Here is a simple speed sound chart which shows the children are to know by the end of Reception. Children need to know the sounds and not letter names to read words. We teach the children to pronounce the sounds using the pure sounds, so that they are able to blend the sounds together to make reading words more easily.  </a:t>
            </a:r>
            <a:endParaRPr lang="en-GB" dirty="0"/>
          </a:p>
        </p:txBody>
      </p:sp>
    </p:spTree>
    <p:extLst>
      <p:ext uri="{BB962C8B-B14F-4D97-AF65-F5344CB8AC3E}">
        <p14:creationId xmlns:p14="http://schemas.microsoft.com/office/powerpoint/2010/main" val="3850985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FF59-1A7D-44D7-9269-88C18AA2E29D}"/>
              </a:ext>
            </a:extLst>
          </p:cNvPr>
          <p:cNvSpPr>
            <a:spLocks noGrp="1"/>
          </p:cNvSpPr>
          <p:nvPr>
            <p:ph type="title"/>
          </p:nvPr>
        </p:nvSpPr>
        <p:spPr/>
        <p:txBody>
          <a:bodyPr/>
          <a:lstStyle/>
          <a:p>
            <a:r>
              <a:rPr lang="en-GB" dirty="0"/>
              <a:t>Sound + Blending = Reading</a:t>
            </a:r>
          </a:p>
        </p:txBody>
      </p:sp>
      <p:pic>
        <p:nvPicPr>
          <p:cNvPr id="4" name="Picture 3" descr="Screen Shot 2016-04-13 at 10.33.12.jpg">
            <a:extLst>
              <a:ext uri="{FF2B5EF4-FFF2-40B4-BE49-F238E27FC236}">
                <a16:creationId xmlns:a16="http://schemas.microsoft.com/office/drawing/2014/main" id="{33B8D5D5-90DA-4EA1-AF73-DC56CA6FE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6767" y="2721512"/>
            <a:ext cx="2963858" cy="1394893"/>
          </a:xfrm>
          <a:prstGeom prst="rect">
            <a:avLst/>
          </a:prstGeom>
          <a:ln>
            <a:solidFill>
              <a:schemeClr val="tx1"/>
            </a:solidFill>
          </a:ln>
        </p:spPr>
      </p:pic>
      <p:sp>
        <p:nvSpPr>
          <p:cNvPr id="5" name="TextBox 4">
            <a:extLst>
              <a:ext uri="{FF2B5EF4-FFF2-40B4-BE49-F238E27FC236}">
                <a16:creationId xmlns:a16="http://schemas.microsoft.com/office/drawing/2014/main" id="{0AB79DCA-E167-4DE1-827D-6AB90525B9C1}"/>
              </a:ext>
            </a:extLst>
          </p:cNvPr>
          <p:cNvSpPr txBox="1"/>
          <p:nvPr/>
        </p:nvSpPr>
        <p:spPr>
          <a:xfrm>
            <a:off x="3851920" y="3212976"/>
            <a:ext cx="1440160" cy="707886"/>
          </a:xfrm>
          <a:prstGeom prst="rect">
            <a:avLst/>
          </a:prstGeom>
          <a:noFill/>
        </p:spPr>
        <p:txBody>
          <a:bodyPr wrap="square" rtlCol="0">
            <a:spAutoFit/>
          </a:bodyPr>
          <a:lstStyle/>
          <a:p>
            <a:r>
              <a:rPr lang="en-GB" sz="4000" dirty="0"/>
              <a:t>     +</a:t>
            </a:r>
          </a:p>
        </p:txBody>
      </p:sp>
      <p:sp>
        <p:nvSpPr>
          <p:cNvPr id="7" name="TextBox 6">
            <a:extLst>
              <a:ext uri="{FF2B5EF4-FFF2-40B4-BE49-F238E27FC236}">
                <a16:creationId xmlns:a16="http://schemas.microsoft.com/office/drawing/2014/main" id="{D232B110-589C-4ECF-A368-7F0A7C1BA711}"/>
              </a:ext>
            </a:extLst>
          </p:cNvPr>
          <p:cNvSpPr txBox="1"/>
          <p:nvPr/>
        </p:nvSpPr>
        <p:spPr>
          <a:xfrm>
            <a:off x="323528" y="2720533"/>
            <a:ext cx="792088" cy="1200329"/>
          </a:xfrm>
          <a:prstGeom prst="rect">
            <a:avLst/>
          </a:prstGeom>
          <a:noFill/>
        </p:spPr>
        <p:txBody>
          <a:bodyPr wrap="square" rtlCol="0">
            <a:spAutoFit/>
          </a:bodyPr>
          <a:lstStyle/>
          <a:p>
            <a:r>
              <a:rPr lang="en-GB" sz="7200" dirty="0">
                <a:latin typeface="Comic Sans MS" panose="030F0702030302020204" pitchFamily="66" charset="0"/>
              </a:rPr>
              <a:t>s</a:t>
            </a:r>
          </a:p>
        </p:txBody>
      </p:sp>
      <p:sp>
        <p:nvSpPr>
          <p:cNvPr id="8" name="TextBox 7">
            <a:extLst>
              <a:ext uri="{FF2B5EF4-FFF2-40B4-BE49-F238E27FC236}">
                <a16:creationId xmlns:a16="http://schemas.microsoft.com/office/drawing/2014/main" id="{E72A77AB-1ABC-4F71-9EA9-F0DE65DA8C54}"/>
              </a:ext>
            </a:extLst>
          </p:cNvPr>
          <p:cNvSpPr txBox="1"/>
          <p:nvPr/>
        </p:nvSpPr>
        <p:spPr>
          <a:xfrm>
            <a:off x="1475656" y="2706279"/>
            <a:ext cx="657552" cy="1200329"/>
          </a:xfrm>
          <a:prstGeom prst="rect">
            <a:avLst/>
          </a:prstGeom>
          <a:noFill/>
        </p:spPr>
        <p:txBody>
          <a:bodyPr wrap="none" rtlCol="0">
            <a:spAutoFit/>
          </a:bodyPr>
          <a:lstStyle/>
          <a:p>
            <a:r>
              <a:rPr lang="en-GB" sz="7200" dirty="0">
                <a:latin typeface="Comic Sans MS" panose="030F0702030302020204" pitchFamily="66" charset="0"/>
              </a:rPr>
              <a:t>a</a:t>
            </a:r>
          </a:p>
        </p:txBody>
      </p:sp>
      <p:sp>
        <p:nvSpPr>
          <p:cNvPr id="9" name="TextBox 8">
            <a:extLst>
              <a:ext uri="{FF2B5EF4-FFF2-40B4-BE49-F238E27FC236}">
                <a16:creationId xmlns:a16="http://schemas.microsoft.com/office/drawing/2014/main" id="{88941CE8-7BE3-49BC-817C-40612F66463B}"/>
              </a:ext>
            </a:extLst>
          </p:cNvPr>
          <p:cNvSpPr txBox="1"/>
          <p:nvPr/>
        </p:nvSpPr>
        <p:spPr>
          <a:xfrm>
            <a:off x="2699792" y="2721042"/>
            <a:ext cx="847136" cy="1200329"/>
          </a:xfrm>
          <a:prstGeom prst="rect">
            <a:avLst/>
          </a:prstGeom>
          <a:noFill/>
        </p:spPr>
        <p:txBody>
          <a:bodyPr wrap="square" rtlCol="0">
            <a:spAutoFit/>
          </a:bodyPr>
          <a:lstStyle/>
          <a:p>
            <a:r>
              <a:rPr lang="en-GB" sz="7200" dirty="0">
                <a:latin typeface="Comic Sans MS" panose="030F0702030302020204" pitchFamily="66" charset="0"/>
              </a:rPr>
              <a:t>t</a:t>
            </a:r>
          </a:p>
        </p:txBody>
      </p:sp>
      <p:sp>
        <p:nvSpPr>
          <p:cNvPr id="3" name="Rectangle 2"/>
          <p:cNvSpPr/>
          <p:nvPr/>
        </p:nvSpPr>
        <p:spPr>
          <a:xfrm>
            <a:off x="323528" y="4725144"/>
            <a:ext cx="8280920" cy="1200329"/>
          </a:xfrm>
          <a:prstGeom prst="rect">
            <a:avLst/>
          </a:prstGeom>
        </p:spPr>
        <p:txBody>
          <a:bodyPr wrap="square">
            <a:spAutoFit/>
          </a:bodyPr>
          <a:lstStyle/>
          <a:p>
            <a:pPr lvl="0" defTabSz="457200">
              <a:buSzPct val="25000"/>
              <a:defRPr/>
            </a:pPr>
            <a:r>
              <a:rPr lang="en-US" dirty="0">
                <a:solidFill>
                  <a:schemeClr val="dk1"/>
                </a:solidFill>
                <a:ea typeface="Calibri"/>
                <a:cs typeface="Calibri"/>
                <a:sym typeface="Calibri"/>
              </a:rPr>
              <a:t>Alongside teaching children sounds, we teach them </a:t>
            </a:r>
            <a:r>
              <a:rPr lang="en-US" dirty="0"/>
              <a:t>to blend sounds to read words e.g. s-a-t, sat. </a:t>
            </a:r>
          </a:p>
          <a:p>
            <a:pPr lvl="0" defTabSz="457200">
              <a:buSzPct val="25000"/>
              <a:defRPr/>
            </a:pPr>
            <a:endParaRPr lang="en-US" dirty="0"/>
          </a:p>
          <a:p>
            <a:pPr lvl="0">
              <a:buSzPct val="25000"/>
            </a:pPr>
            <a:r>
              <a:rPr lang="en-US" dirty="0"/>
              <a:t>We use Fred Talk to help children read.</a:t>
            </a:r>
            <a:endParaRPr lang="en-US" dirty="0">
              <a:solidFill>
                <a:schemeClr val="dk1"/>
              </a:solidFill>
              <a:ea typeface="Calibri"/>
              <a:cs typeface="Calibri"/>
              <a:sym typeface="Calibri"/>
            </a:endParaRPr>
          </a:p>
        </p:txBody>
      </p:sp>
    </p:spTree>
    <p:extLst>
      <p:ext uri="{BB962C8B-B14F-4D97-AF65-F5344CB8AC3E}">
        <p14:creationId xmlns:p14="http://schemas.microsoft.com/office/powerpoint/2010/main" val="602458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41Ho83H3mFL.jpg">
            <a:extLst>
              <a:ext uri="{FF2B5EF4-FFF2-40B4-BE49-F238E27FC236}">
                <a16:creationId xmlns:a16="http://schemas.microsoft.com/office/drawing/2014/main" id="{BAF29838-8A71-492A-A753-12715995C4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664" y="1164746"/>
            <a:ext cx="5717373" cy="2664296"/>
          </a:xfrm>
          <a:prstGeom prst="rect">
            <a:avLst/>
          </a:prstGeom>
        </p:spPr>
      </p:pic>
      <p:sp>
        <p:nvSpPr>
          <p:cNvPr id="3" name="Title 1">
            <a:extLst>
              <a:ext uri="{FF2B5EF4-FFF2-40B4-BE49-F238E27FC236}">
                <a16:creationId xmlns:a16="http://schemas.microsoft.com/office/drawing/2014/main" id="{2CD7924D-9C09-4F67-ACD2-D08B3689E1D6}"/>
              </a:ext>
            </a:extLst>
          </p:cNvPr>
          <p:cNvSpPr txBox="1">
            <a:spLocks/>
          </p:cNvSpPr>
          <p:nvPr/>
        </p:nvSpPr>
        <p:spPr>
          <a:xfrm>
            <a:off x="323528" y="260649"/>
            <a:ext cx="7478713" cy="8640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Fred</a:t>
            </a:r>
            <a:endParaRPr lang="en-US" dirty="0"/>
          </a:p>
        </p:txBody>
      </p:sp>
      <p:sp>
        <p:nvSpPr>
          <p:cNvPr id="4" name="Rectangle 3"/>
          <p:cNvSpPr/>
          <p:nvPr/>
        </p:nvSpPr>
        <p:spPr>
          <a:xfrm>
            <a:off x="539552" y="4437112"/>
            <a:ext cx="8136904" cy="1754326"/>
          </a:xfrm>
          <a:prstGeom prst="rect">
            <a:avLst/>
          </a:prstGeom>
        </p:spPr>
        <p:txBody>
          <a:bodyPr wrap="square">
            <a:spAutoFit/>
          </a:bodyPr>
          <a:lstStyle/>
          <a:p>
            <a:r>
              <a:rPr lang="en-US" dirty="0"/>
              <a:t>Let me introduce you to Fred.</a:t>
            </a:r>
          </a:p>
          <a:p>
            <a:r>
              <a:rPr lang="en-US" dirty="0"/>
              <a:t>Fred can only speak in sounds. He says d-o-g, h-a-t etc. </a:t>
            </a:r>
          </a:p>
          <a:p>
            <a:r>
              <a:rPr lang="en-US" dirty="0"/>
              <a:t>Speaking like Fred helps children to understand that words are made up of sounds.</a:t>
            </a:r>
          </a:p>
          <a:p>
            <a:endParaRPr lang="en-US" dirty="0"/>
          </a:p>
          <a:p>
            <a:r>
              <a:rPr lang="en-US" dirty="0"/>
              <a:t>Fred helps children </a:t>
            </a:r>
            <a:r>
              <a:rPr lang="en-US" dirty="0" err="1"/>
              <a:t>practise</a:t>
            </a:r>
            <a:r>
              <a:rPr lang="en-US" dirty="0"/>
              <a:t> blending sounds together because he needs the children to say the words for him. Fred says d-o-g, children tell him the word is dog.</a:t>
            </a:r>
          </a:p>
        </p:txBody>
      </p:sp>
    </p:spTree>
    <p:extLst>
      <p:ext uri="{BB962C8B-B14F-4D97-AF65-F5344CB8AC3E}">
        <p14:creationId xmlns:p14="http://schemas.microsoft.com/office/powerpoint/2010/main" val="1863377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6D72B08-7211-4897-AFE9-2533556D9F31}"/>
              </a:ext>
            </a:extLst>
          </p:cNvPr>
          <p:cNvPicPr>
            <a:picLocks noChangeAspect="1"/>
          </p:cNvPicPr>
          <p:nvPr/>
        </p:nvPicPr>
        <p:blipFill>
          <a:blip r:embed="rId3" cstate="email">
            <a:extLst>
              <a:ext uri="{28A0092B-C50C-407E-A947-70E740481C1C}">
                <a14:useLocalDpi xmlns:a14="http://schemas.microsoft.com/office/drawing/2010/main"/>
              </a:ext>
            </a:extLst>
          </a:blip>
          <a:srcRect l="-78545" r="-78545"/>
          <a:stretch>
            <a:fillRect/>
          </a:stretch>
        </p:blipFill>
        <p:spPr>
          <a:xfrm>
            <a:off x="-1548680" y="1185719"/>
            <a:ext cx="8330251" cy="5040560"/>
          </a:xfrm>
          <a:prstGeom prst="rect">
            <a:avLst/>
          </a:prstGeom>
        </p:spPr>
      </p:pic>
      <p:sp>
        <p:nvSpPr>
          <p:cNvPr id="3" name="Rectangle 2">
            <a:extLst>
              <a:ext uri="{FF2B5EF4-FFF2-40B4-BE49-F238E27FC236}">
                <a16:creationId xmlns:a16="http://schemas.microsoft.com/office/drawing/2014/main" id="{075C86F6-8361-4CAE-AFE1-A39FB2593197}"/>
              </a:ext>
            </a:extLst>
          </p:cNvPr>
          <p:cNvSpPr/>
          <p:nvPr/>
        </p:nvSpPr>
        <p:spPr>
          <a:xfrm>
            <a:off x="1331640" y="436022"/>
            <a:ext cx="5637516" cy="523220"/>
          </a:xfrm>
          <a:prstGeom prst="rect">
            <a:avLst/>
          </a:prstGeom>
        </p:spPr>
        <p:txBody>
          <a:bodyPr wrap="square">
            <a:spAutoFit/>
          </a:bodyPr>
          <a:lstStyle/>
          <a:p>
            <a:r>
              <a:rPr lang="en-US" sz="2800" dirty="0"/>
              <a:t>Teach spelling using Fred Fingers</a:t>
            </a:r>
            <a:endParaRPr lang="en-GB" sz="2800" dirty="0"/>
          </a:p>
        </p:txBody>
      </p:sp>
      <p:sp>
        <p:nvSpPr>
          <p:cNvPr id="4" name="Rectangle 3">
            <a:extLst>
              <a:ext uri="{FF2B5EF4-FFF2-40B4-BE49-F238E27FC236}">
                <a16:creationId xmlns:a16="http://schemas.microsoft.com/office/drawing/2014/main" id="{DAD9C4D3-F1A7-4ECA-8C20-9CCC740A298F}"/>
              </a:ext>
            </a:extLst>
          </p:cNvPr>
          <p:cNvSpPr/>
          <p:nvPr/>
        </p:nvSpPr>
        <p:spPr>
          <a:xfrm>
            <a:off x="5004048" y="1290565"/>
            <a:ext cx="2808312" cy="1200329"/>
          </a:xfrm>
          <a:prstGeom prst="rect">
            <a:avLst/>
          </a:prstGeom>
        </p:spPr>
        <p:txBody>
          <a:bodyPr wrap="square">
            <a:spAutoFit/>
          </a:bodyPr>
          <a:lstStyle/>
          <a:p>
            <a:pPr algn="ctr"/>
            <a:r>
              <a:rPr lang="en-GB" dirty="0">
                <a:latin typeface="Comic Sans MS" pitchFamily="66" charset="0"/>
              </a:rPr>
              <a:t>We use our  fingers to count out how many sounds we can hear in a word</a:t>
            </a:r>
            <a:r>
              <a:rPr lang="en-GB" dirty="0">
                <a:solidFill>
                  <a:srgbClr val="0000FF"/>
                </a:solidFill>
                <a:latin typeface="Comic Sans MS" pitchFamily="66" charset="0"/>
              </a:rPr>
              <a:t>.</a:t>
            </a:r>
          </a:p>
        </p:txBody>
      </p:sp>
      <p:sp>
        <p:nvSpPr>
          <p:cNvPr id="5" name="Rectangle 4"/>
          <p:cNvSpPr/>
          <p:nvPr/>
        </p:nvSpPr>
        <p:spPr>
          <a:xfrm>
            <a:off x="4355976" y="3140968"/>
            <a:ext cx="4572000" cy="1754326"/>
          </a:xfrm>
          <a:prstGeom prst="rect">
            <a:avLst/>
          </a:prstGeom>
        </p:spPr>
        <p:txBody>
          <a:bodyPr>
            <a:spAutoFit/>
          </a:bodyPr>
          <a:lstStyle/>
          <a:p>
            <a:r>
              <a:rPr lang="en-US" dirty="0"/>
              <a:t>We use Fred Fingers to help children sound out words to spell easily.</a:t>
            </a:r>
          </a:p>
          <a:p>
            <a:r>
              <a:rPr lang="en-US" dirty="0"/>
              <a:t>It means they do not have to </a:t>
            </a:r>
            <a:r>
              <a:rPr lang="en-US" dirty="0" err="1"/>
              <a:t>memorise</a:t>
            </a:r>
            <a:r>
              <a:rPr lang="en-US" dirty="0"/>
              <a:t> lists of spelling words.</a:t>
            </a:r>
          </a:p>
          <a:p>
            <a:r>
              <a:rPr lang="en-US" dirty="0"/>
              <a:t>It is a tool so they will be able to spell any word. </a:t>
            </a:r>
            <a:endParaRPr lang="en-US" dirty="0"/>
          </a:p>
        </p:txBody>
      </p:sp>
    </p:spTree>
    <p:extLst>
      <p:ext uri="{BB962C8B-B14F-4D97-AF65-F5344CB8AC3E}">
        <p14:creationId xmlns:p14="http://schemas.microsoft.com/office/powerpoint/2010/main" val="4213707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55C0F0-9467-4B1D-B849-0AFDBE65C54C}"/>
              </a:ext>
            </a:extLst>
          </p:cNvPr>
          <p:cNvSpPr>
            <a:spLocks noGrp="1"/>
          </p:cNvSpPr>
          <p:nvPr>
            <p:ph idx="1"/>
          </p:nvPr>
        </p:nvSpPr>
        <p:spPr>
          <a:xfrm>
            <a:off x="504125" y="92424"/>
            <a:ext cx="8510463" cy="6597352"/>
          </a:xfrm>
        </p:spPr>
        <p:txBody>
          <a:bodyPr>
            <a:normAutofit/>
          </a:bodyPr>
          <a:lstStyle/>
          <a:p>
            <a:pPr marL="0" indent="0">
              <a:buNone/>
            </a:pPr>
            <a:r>
              <a:rPr lang="en-GB" u="sng" dirty="0"/>
              <a:t>Teaching Assistants: </a:t>
            </a:r>
          </a:p>
          <a:p>
            <a:pPr marL="0" indent="0">
              <a:buNone/>
            </a:pPr>
            <a:endParaRPr lang="en-GB" dirty="0"/>
          </a:p>
          <a:p>
            <a:pPr marL="0" indent="0">
              <a:buNone/>
            </a:pPr>
            <a:r>
              <a:rPr lang="en-GB" dirty="0"/>
              <a:t>	Mrs Fuller and Mrs Patel  –            </a:t>
            </a:r>
            <a:r>
              <a:rPr lang="en-GB" sz="2000" dirty="0"/>
              <a:t>(job share)</a:t>
            </a:r>
          </a:p>
          <a:p>
            <a:pPr marL="0" indent="0">
              <a:buNone/>
            </a:pPr>
            <a:endParaRPr lang="en-GB" dirty="0"/>
          </a:p>
          <a:p>
            <a:pPr marL="0" indent="0">
              <a:buNone/>
            </a:pPr>
            <a:endParaRPr lang="en-GB" dirty="0"/>
          </a:p>
          <a:p>
            <a:pPr marL="0" indent="0">
              <a:buNone/>
            </a:pPr>
            <a:r>
              <a:rPr lang="en-GB" dirty="0"/>
              <a:t>	 Miss Cosham and Mrs </a:t>
            </a:r>
            <a:r>
              <a:rPr lang="en-GB" dirty="0" err="1"/>
              <a:t>Mian</a:t>
            </a:r>
            <a:r>
              <a:rPr lang="en-GB" dirty="0"/>
              <a:t>               </a:t>
            </a:r>
            <a:r>
              <a:rPr lang="en-GB" sz="2000" dirty="0"/>
              <a:t>(job share)</a:t>
            </a:r>
          </a:p>
          <a:p>
            <a:pPr marL="0" indent="0">
              <a:buNone/>
            </a:pPr>
            <a:endParaRPr lang="en-GB" dirty="0"/>
          </a:p>
          <a:p>
            <a:endParaRPr lang="en-GB" dirty="0"/>
          </a:p>
          <a:p>
            <a:endParaRPr lang="en-GB" dirty="0"/>
          </a:p>
          <a:p>
            <a:pPr marL="0" indent="0">
              <a:buNone/>
            </a:pPr>
            <a:r>
              <a:rPr lang="en-GB" dirty="0"/>
              <a:t>           Mrs Wilson and Mrs Morris                 </a:t>
            </a:r>
            <a:r>
              <a:rPr lang="en-GB" sz="2000" dirty="0"/>
              <a:t>(job share)</a:t>
            </a:r>
          </a:p>
          <a:p>
            <a:pPr marL="0" indent="0">
              <a:buNone/>
            </a:pPr>
            <a:endParaRPr lang="en-GB" dirty="0"/>
          </a:p>
        </p:txBody>
      </p:sp>
      <p:pic>
        <p:nvPicPr>
          <p:cNvPr id="3074" name="Picture 2" descr="IMG-20200708-WA0000 (002)"/>
          <p:cNvPicPr>
            <a:picLocks noChangeAspect="1" noChangeArrowheads="1"/>
          </p:cNvPicPr>
          <p:nvPr/>
        </p:nvPicPr>
        <p:blipFill>
          <a:blip r:embed="rId2" cstate="print">
            <a:extLst>
              <a:ext uri="{28A0092B-C50C-407E-A947-70E740481C1C}">
                <a14:useLocalDpi xmlns:a14="http://schemas.microsoft.com/office/drawing/2010/main" val="0"/>
              </a:ext>
            </a:extLst>
          </a:blip>
          <a:srcRect l="-23911" r="-30682"/>
          <a:stretch>
            <a:fillRect/>
          </a:stretch>
        </p:blipFill>
        <p:spPr bwMode="auto">
          <a:xfrm>
            <a:off x="27608" y="908720"/>
            <a:ext cx="1765301" cy="166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911920"/>
            <a:ext cx="1212850" cy="14986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descr="IMG-20200708-WA0007 (002)"/>
          <p:cNvPicPr>
            <a:picLocks noChangeAspect="1" noChangeArrowheads="1"/>
          </p:cNvPicPr>
          <p:nvPr/>
        </p:nvPicPr>
        <p:blipFill>
          <a:blip r:embed="rId4" cstate="print">
            <a:extLst>
              <a:ext uri="{28A0092B-C50C-407E-A947-70E740481C1C}">
                <a14:useLocalDpi xmlns:a14="http://schemas.microsoft.com/office/drawing/2010/main" val="0"/>
              </a:ext>
            </a:extLst>
          </a:blip>
          <a:srcRect l="-2174" t="25523" r="2737" b="5341"/>
          <a:stretch>
            <a:fillRect/>
          </a:stretch>
        </p:blipFill>
        <p:spPr bwMode="auto">
          <a:xfrm>
            <a:off x="307008" y="2678261"/>
            <a:ext cx="1206500" cy="1765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t="4567" b="1717"/>
          <a:stretch>
            <a:fillRect/>
          </a:stretch>
        </p:blipFill>
        <p:spPr bwMode="auto">
          <a:xfrm rot="5400000">
            <a:off x="84757" y="4986438"/>
            <a:ext cx="1697038"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288" y="4941168"/>
            <a:ext cx="1249363" cy="1604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a:extLst>
              <a:ext uri="{FF2B5EF4-FFF2-40B4-BE49-F238E27FC236}">
                <a16:creationId xmlns:a16="http://schemas.microsoft.com/office/drawing/2014/main" id="{DF542BC0-E7E5-4932-923D-5B50C1458870}"/>
              </a:ext>
            </a:extLst>
          </p:cNvPr>
          <p:cNvPicPr>
            <a:picLocks noChangeAspect="1"/>
          </p:cNvPicPr>
          <p:nvPr/>
        </p:nvPicPr>
        <p:blipFill>
          <a:blip r:embed="rId7"/>
          <a:stretch>
            <a:fillRect/>
          </a:stretch>
        </p:blipFill>
        <p:spPr>
          <a:xfrm>
            <a:off x="6234364" y="2678261"/>
            <a:ext cx="1191594" cy="1526339"/>
          </a:xfrm>
          <a:prstGeom prst="rect">
            <a:avLst/>
          </a:prstGeom>
        </p:spPr>
      </p:pic>
    </p:spTree>
    <p:extLst>
      <p:ext uri="{BB962C8B-B14F-4D97-AF65-F5344CB8AC3E}">
        <p14:creationId xmlns:p14="http://schemas.microsoft.com/office/powerpoint/2010/main" val="1077415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80F59-5ED7-48F3-8854-AFF40355F437}"/>
              </a:ext>
            </a:extLst>
          </p:cNvPr>
          <p:cNvPicPr>
            <a:picLocks noChangeAspect="1"/>
          </p:cNvPicPr>
          <p:nvPr/>
        </p:nvPicPr>
        <p:blipFill>
          <a:blip r:embed="rId3"/>
          <a:stretch>
            <a:fillRect/>
          </a:stretch>
        </p:blipFill>
        <p:spPr>
          <a:xfrm>
            <a:off x="3621919" y="1858650"/>
            <a:ext cx="1821604" cy="1275123"/>
          </a:xfrm>
          <a:prstGeom prst="rect">
            <a:avLst/>
          </a:prstGeom>
        </p:spPr>
      </p:pic>
      <p:grpSp>
        <p:nvGrpSpPr>
          <p:cNvPr id="4" name="Group 3">
            <a:extLst>
              <a:ext uri="{FF2B5EF4-FFF2-40B4-BE49-F238E27FC236}">
                <a16:creationId xmlns:a16="http://schemas.microsoft.com/office/drawing/2014/main" id="{50ABF444-925D-4C4A-A2A2-B88D60666372}"/>
              </a:ext>
            </a:extLst>
          </p:cNvPr>
          <p:cNvGrpSpPr/>
          <p:nvPr/>
        </p:nvGrpSpPr>
        <p:grpSpPr>
          <a:xfrm>
            <a:off x="4996759" y="454823"/>
            <a:ext cx="1484521" cy="1722762"/>
            <a:chOff x="6340708" y="2209677"/>
            <a:chExt cx="2227243" cy="2752317"/>
          </a:xfrm>
        </p:grpSpPr>
        <p:pic>
          <p:nvPicPr>
            <p:cNvPr id="5" name="Picture 29" descr="http://jeannewillis.com/Book%20Covers/CottonwoolColin.jpg">
              <a:extLst>
                <a:ext uri="{FF2B5EF4-FFF2-40B4-BE49-F238E27FC236}">
                  <a16:creationId xmlns:a16="http://schemas.microsoft.com/office/drawing/2014/main" id="{8283F8D2-2E37-4F69-82BF-C5B8C2FE06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6" name="Group 5">
              <a:extLst>
                <a:ext uri="{FF2B5EF4-FFF2-40B4-BE49-F238E27FC236}">
                  <a16:creationId xmlns:a16="http://schemas.microsoft.com/office/drawing/2014/main" id="{960BFEA0-E00B-4C73-94F0-13506A5F5EEF}"/>
                </a:ext>
              </a:extLst>
            </p:cNvPr>
            <p:cNvGrpSpPr/>
            <p:nvPr/>
          </p:nvGrpSpPr>
          <p:grpSpPr>
            <a:xfrm>
              <a:off x="6340708" y="2209677"/>
              <a:ext cx="2227243" cy="2147017"/>
              <a:chOff x="6340708" y="2209677"/>
              <a:chExt cx="2227243" cy="2147017"/>
            </a:xfrm>
          </p:grpSpPr>
          <p:pic>
            <p:nvPicPr>
              <p:cNvPr id="7" name="Picture 30" descr="MonkeyandPanda.jpg">
                <a:extLst>
                  <a:ext uri="{FF2B5EF4-FFF2-40B4-BE49-F238E27FC236}">
                    <a16:creationId xmlns:a16="http://schemas.microsoft.com/office/drawing/2014/main" id="{6B36B531-8B3C-4D5E-8240-C3794D48CC8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8" name="Picture 34" descr="TimeofLion.jpg">
                <a:extLst>
                  <a:ext uri="{FF2B5EF4-FFF2-40B4-BE49-F238E27FC236}">
                    <a16:creationId xmlns:a16="http://schemas.microsoft.com/office/drawing/2014/main" id="{BE05B4E9-3864-4FE0-88BD-AD8F00433A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9" name="Picture 28" descr="The Worst Princess">
                <a:extLst>
                  <a:ext uri="{FF2B5EF4-FFF2-40B4-BE49-F238E27FC236}">
                    <a16:creationId xmlns:a16="http://schemas.microsoft.com/office/drawing/2014/main" id="{40753018-1CA0-4B83-8602-8A22AD31E2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10" name="Picture 27" descr="http://img1.fantasticfiction.co.uk/images/h4/h20507.jpg">
                <a:extLst>
                  <a:ext uri="{FF2B5EF4-FFF2-40B4-BE49-F238E27FC236}">
                    <a16:creationId xmlns:a16="http://schemas.microsoft.com/office/drawing/2014/main" id="{D669A3FB-709A-42F5-A4E4-9E1B2A66D47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pic>
        <p:nvPicPr>
          <p:cNvPr id="11" name="Picture 10">
            <a:extLst>
              <a:ext uri="{FF2B5EF4-FFF2-40B4-BE49-F238E27FC236}">
                <a16:creationId xmlns:a16="http://schemas.microsoft.com/office/drawing/2014/main" id="{2FC9241A-FFE6-4E50-9DA2-89B108F0FDD0}"/>
              </a:ext>
            </a:extLst>
          </p:cNvPr>
          <p:cNvPicPr>
            <a:picLocks noChangeAspect="1"/>
          </p:cNvPicPr>
          <p:nvPr/>
        </p:nvPicPr>
        <p:blipFill>
          <a:blip r:embed="rId9"/>
          <a:stretch>
            <a:fillRect/>
          </a:stretch>
        </p:blipFill>
        <p:spPr>
          <a:xfrm>
            <a:off x="4827398" y="3001181"/>
            <a:ext cx="2013397" cy="1115591"/>
          </a:xfrm>
          <a:prstGeom prst="rect">
            <a:avLst/>
          </a:prstGeom>
        </p:spPr>
      </p:pic>
      <p:pic>
        <p:nvPicPr>
          <p:cNvPr id="12" name="Picture 11">
            <a:extLst>
              <a:ext uri="{FF2B5EF4-FFF2-40B4-BE49-F238E27FC236}">
                <a16:creationId xmlns:a16="http://schemas.microsoft.com/office/drawing/2014/main" id="{1510BC85-4F98-435F-9D37-6B96944AFA71}"/>
              </a:ext>
            </a:extLst>
          </p:cNvPr>
          <p:cNvPicPr>
            <a:picLocks noChangeAspect="1"/>
          </p:cNvPicPr>
          <p:nvPr/>
        </p:nvPicPr>
        <p:blipFill>
          <a:blip r:embed="rId10"/>
          <a:stretch>
            <a:fillRect/>
          </a:stretch>
        </p:blipFill>
        <p:spPr>
          <a:xfrm>
            <a:off x="202645" y="1157475"/>
            <a:ext cx="3305175" cy="2305050"/>
          </a:xfrm>
          <a:prstGeom prst="rect">
            <a:avLst/>
          </a:prstGeom>
        </p:spPr>
      </p:pic>
      <p:sp>
        <p:nvSpPr>
          <p:cNvPr id="2" name="TextBox 1">
            <a:extLst>
              <a:ext uri="{FF2B5EF4-FFF2-40B4-BE49-F238E27FC236}">
                <a16:creationId xmlns:a16="http://schemas.microsoft.com/office/drawing/2014/main" id="{3D9969B9-FDB7-48A5-9633-5B8665923F33}"/>
              </a:ext>
            </a:extLst>
          </p:cNvPr>
          <p:cNvSpPr txBox="1"/>
          <p:nvPr/>
        </p:nvSpPr>
        <p:spPr>
          <a:xfrm>
            <a:off x="372253" y="293742"/>
            <a:ext cx="3216586" cy="707886"/>
          </a:xfrm>
          <a:prstGeom prst="rect">
            <a:avLst/>
          </a:prstGeom>
          <a:noFill/>
        </p:spPr>
        <p:txBody>
          <a:bodyPr wrap="none" rtlCol="0">
            <a:spAutoFit/>
          </a:bodyPr>
          <a:lstStyle/>
          <a:p>
            <a:r>
              <a:rPr lang="en-GB" sz="4000" dirty="0"/>
              <a:t>Reading Books</a:t>
            </a:r>
          </a:p>
        </p:txBody>
      </p:sp>
      <p:pic>
        <p:nvPicPr>
          <p:cNvPr id="13" name="Picture 12">
            <a:extLst>
              <a:ext uri="{FF2B5EF4-FFF2-40B4-BE49-F238E27FC236}">
                <a16:creationId xmlns:a16="http://schemas.microsoft.com/office/drawing/2014/main" id="{869E60C1-5309-4A08-941C-DEA07C739402}"/>
              </a:ext>
            </a:extLst>
          </p:cNvPr>
          <p:cNvPicPr>
            <a:picLocks noChangeAspect="1"/>
          </p:cNvPicPr>
          <p:nvPr/>
        </p:nvPicPr>
        <p:blipFill>
          <a:blip r:embed="rId11"/>
          <a:stretch>
            <a:fillRect/>
          </a:stretch>
        </p:blipFill>
        <p:spPr>
          <a:xfrm>
            <a:off x="6638891" y="709280"/>
            <a:ext cx="1910492" cy="2305050"/>
          </a:xfrm>
          <a:prstGeom prst="rect">
            <a:avLst/>
          </a:prstGeom>
        </p:spPr>
      </p:pic>
      <p:sp>
        <p:nvSpPr>
          <p:cNvPr id="16" name="Rectangle 15"/>
          <p:cNvSpPr/>
          <p:nvPr/>
        </p:nvSpPr>
        <p:spPr>
          <a:xfrm>
            <a:off x="217448" y="3706315"/>
            <a:ext cx="6655355" cy="2862322"/>
          </a:xfrm>
          <a:prstGeom prst="rect">
            <a:avLst/>
          </a:prstGeom>
        </p:spPr>
        <p:txBody>
          <a:bodyPr wrap="square">
            <a:spAutoFit/>
          </a:bodyPr>
          <a:lstStyle/>
          <a:p>
            <a:r>
              <a:rPr lang="en-US" dirty="0"/>
              <a:t>In your child’s book bag, they will bring home:</a:t>
            </a:r>
          </a:p>
          <a:p>
            <a:pPr marL="285750" indent="-285750">
              <a:buFont typeface="Arial" panose="020B0604020202020204" pitchFamily="34" charset="0"/>
              <a:buChar char="•"/>
            </a:pPr>
            <a:r>
              <a:rPr lang="en-US" dirty="0"/>
              <a:t>A wordless book</a:t>
            </a:r>
          </a:p>
          <a:p>
            <a:pPr marL="285750" indent="-285750">
              <a:buFont typeface="Arial" panose="020B0604020202020204" pitchFamily="34" charset="0"/>
              <a:buChar char="•"/>
            </a:pPr>
            <a:r>
              <a:rPr lang="en-US" dirty="0"/>
              <a:t>A picture book from the library.</a:t>
            </a:r>
          </a:p>
          <a:p>
            <a:pPr marL="285750" indent="-285750">
              <a:buFont typeface="Arial" panose="020B0604020202020204" pitchFamily="34" charset="0"/>
              <a:buChar char="•"/>
            </a:pPr>
            <a:r>
              <a:rPr lang="en-US" dirty="0"/>
              <a:t>Once your child is blending independently he/she will bring home a sound blending book, they would have read a similar book in their phonics lesson.</a:t>
            </a:r>
          </a:p>
          <a:p>
            <a:pPr marL="285750" indent="-285750">
              <a:buFont typeface="Arial" panose="020B0604020202020204" pitchFamily="34" charset="0"/>
              <a:buChar char="•"/>
            </a:pPr>
            <a:r>
              <a:rPr lang="en-US" dirty="0"/>
              <a:t>As they progress through the reading scheme they will bring home a Ditty sheet,  followed by Book Bag Book and a decodable </a:t>
            </a:r>
            <a:r>
              <a:rPr lang="en-US" dirty="0" smtClean="0"/>
              <a:t>RWI reading </a:t>
            </a:r>
            <a:r>
              <a:rPr lang="en-US" dirty="0"/>
              <a:t>book at the right level for them. Again they would have experienced reading a similar book in their phonics lesson.</a:t>
            </a:r>
            <a:endParaRPr lang="en-US" dirty="0"/>
          </a:p>
        </p:txBody>
      </p:sp>
    </p:spTree>
    <p:extLst>
      <p:ext uri="{BB962C8B-B14F-4D97-AF65-F5344CB8AC3E}">
        <p14:creationId xmlns:p14="http://schemas.microsoft.com/office/powerpoint/2010/main" val="63991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969B9-FDB7-48A5-9633-5B8665923F33}"/>
              </a:ext>
            </a:extLst>
          </p:cNvPr>
          <p:cNvSpPr txBox="1"/>
          <p:nvPr/>
        </p:nvSpPr>
        <p:spPr>
          <a:xfrm>
            <a:off x="372253" y="293742"/>
            <a:ext cx="3216586" cy="707886"/>
          </a:xfrm>
          <a:prstGeom prst="rect">
            <a:avLst/>
          </a:prstGeom>
          <a:noFill/>
        </p:spPr>
        <p:txBody>
          <a:bodyPr wrap="none" rtlCol="0">
            <a:spAutoFit/>
          </a:bodyPr>
          <a:lstStyle/>
          <a:p>
            <a:r>
              <a:rPr lang="en-GB" sz="4000" dirty="0"/>
              <a:t>Reading Books</a:t>
            </a:r>
          </a:p>
        </p:txBody>
      </p:sp>
      <p:sp>
        <p:nvSpPr>
          <p:cNvPr id="14" name="Rectangle 13"/>
          <p:cNvSpPr/>
          <p:nvPr/>
        </p:nvSpPr>
        <p:spPr>
          <a:xfrm>
            <a:off x="372253" y="1124744"/>
            <a:ext cx="7758608" cy="5355312"/>
          </a:xfrm>
          <a:prstGeom prst="rect">
            <a:avLst/>
          </a:prstGeom>
        </p:spPr>
        <p:txBody>
          <a:bodyPr wrap="square">
            <a:spAutoFit/>
          </a:bodyPr>
          <a:lstStyle/>
          <a:p>
            <a:r>
              <a:rPr lang="en-US" b="1" dirty="0" smtClean="0"/>
              <a:t>The decodable RWI Story book</a:t>
            </a:r>
          </a:p>
          <a:p>
            <a:r>
              <a:rPr lang="en-US" dirty="0" smtClean="0"/>
              <a:t>This is a book that they would have read in class.  It is to </a:t>
            </a:r>
            <a:r>
              <a:rPr lang="en-US" dirty="0" err="1" smtClean="0"/>
              <a:t>practise</a:t>
            </a:r>
            <a:r>
              <a:rPr lang="en-US" dirty="0" smtClean="0"/>
              <a:t> </a:t>
            </a:r>
            <a:r>
              <a:rPr lang="en-US" dirty="0"/>
              <a:t>reading what they can already read. </a:t>
            </a:r>
            <a:r>
              <a:rPr lang="en-US" dirty="0" smtClean="0"/>
              <a:t>The </a:t>
            </a:r>
            <a:r>
              <a:rPr lang="en-US" dirty="0"/>
              <a:t>children enjoy re-reading stories they know well. Their fluency improves on every reading.</a:t>
            </a:r>
          </a:p>
          <a:p>
            <a:endParaRPr lang="en-US" dirty="0" smtClean="0"/>
          </a:p>
          <a:p>
            <a:r>
              <a:rPr lang="en-US" b="1" dirty="0" smtClean="0"/>
              <a:t>Book </a:t>
            </a:r>
            <a:r>
              <a:rPr lang="en-US" b="1" dirty="0"/>
              <a:t>Bag Book</a:t>
            </a:r>
            <a:r>
              <a:rPr lang="en-US" b="1" dirty="0" smtClean="0"/>
              <a:t>. </a:t>
            </a:r>
          </a:p>
          <a:p>
            <a:r>
              <a:rPr lang="en-US" dirty="0" smtClean="0"/>
              <a:t>These books are </a:t>
            </a:r>
            <a:r>
              <a:rPr lang="en-US" dirty="0"/>
              <a:t>not RWI branded books. They </a:t>
            </a:r>
            <a:r>
              <a:rPr lang="en-US" dirty="0" smtClean="0"/>
              <a:t>are typically Oxford Reading tree books and have </a:t>
            </a:r>
            <a:r>
              <a:rPr lang="en-US" dirty="0"/>
              <a:t>guidance </a:t>
            </a:r>
            <a:r>
              <a:rPr lang="en-US" dirty="0" smtClean="0"/>
              <a:t>on the inside page which is </a:t>
            </a:r>
            <a:r>
              <a:rPr lang="en-US" dirty="0"/>
              <a:t>just for you as parents</a:t>
            </a:r>
            <a:r>
              <a:rPr lang="en-US" dirty="0" smtClean="0"/>
              <a:t>. </a:t>
            </a:r>
            <a:r>
              <a:rPr lang="en-US" dirty="0"/>
              <a:t>They are matched </a:t>
            </a:r>
            <a:r>
              <a:rPr lang="en-US" dirty="0" smtClean="0"/>
              <a:t>your child’s reading level, so </a:t>
            </a:r>
            <a:r>
              <a:rPr lang="en-US" dirty="0"/>
              <a:t>provide </a:t>
            </a:r>
            <a:r>
              <a:rPr lang="en-US" dirty="0" smtClean="0"/>
              <a:t>extra practice </a:t>
            </a:r>
            <a:r>
              <a:rPr lang="en-US" dirty="0"/>
              <a:t>of the same sounds </a:t>
            </a:r>
            <a:r>
              <a:rPr lang="en-US" dirty="0" smtClean="0"/>
              <a:t>at </a:t>
            </a:r>
            <a:r>
              <a:rPr lang="en-US" dirty="0"/>
              <a:t>the right level for your child. </a:t>
            </a:r>
            <a:endParaRPr lang="en-US" dirty="0" smtClean="0"/>
          </a:p>
          <a:p>
            <a:endParaRPr lang="en-US" dirty="0"/>
          </a:p>
          <a:p>
            <a:r>
              <a:rPr lang="en-US" dirty="0" smtClean="0"/>
              <a:t>A </a:t>
            </a:r>
            <a:r>
              <a:rPr lang="en-US" dirty="0"/>
              <a:t>picture book </a:t>
            </a:r>
            <a:r>
              <a:rPr lang="en-US" dirty="0" smtClean="0"/>
              <a:t>from the library</a:t>
            </a:r>
          </a:p>
          <a:p>
            <a:r>
              <a:rPr lang="en-US" dirty="0" smtClean="0"/>
              <a:t>This is to </a:t>
            </a:r>
            <a:r>
              <a:rPr lang="en-US" dirty="0"/>
              <a:t>share with you </a:t>
            </a:r>
            <a:r>
              <a:rPr lang="en-US" dirty="0" smtClean="0"/>
              <a:t>at home  </a:t>
            </a:r>
            <a:r>
              <a:rPr lang="en-US" dirty="0"/>
              <a:t>You can read the story to them or they can retell the story by looking at the pictures. They are not expected to read the story themselves.</a:t>
            </a:r>
          </a:p>
          <a:p>
            <a:r>
              <a:rPr lang="en-US" dirty="0"/>
              <a:t>  </a:t>
            </a:r>
          </a:p>
          <a:p>
            <a:r>
              <a:rPr lang="en-US" dirty="0"/>
              <a:t>We make sure that every book that goes into your child’s book bag is a well-loved book – one they know already and want to read again and again.</a:t>
            </a:r>
          </a:p>
          <a:p>
            <a:r>
              <a:rPr lang="en-US" dirty="0"/>
              <a:t> </a:t>
            </a:r>
          </a:p>
        </p:txBody>
      </p:sp>
    </p:spTree>
    <p:extLst>
      <p:ext uri="{BB962C8B-B14F-4D97-AF65-F5344CB8AC3E}">
        <p14:creationId xmlns:p14="http://schemas.microsoft.com/office/powerpoint/2010/main" val="3035233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Power of Reading</a:t>
            </a:r>
          </a:p>
        </p:txBody>
      </p:sp>
      <p:sp>
        <p:nvSpPr>
          <p:cNvPr id="3" name="Content Placeholder 2"/>
          <p:cNvSpPr>
            <a:spLocks noGrp="1"/>
          </p:cNvSpPr>
          <p:nvPr>
            <p:ph idx="1"/>
          </p:nvPr>
        </p:nvSpPr>
        <p:spPr>
          <a:xfrm>
            <a:off x="457200" y="4389438"/>
            <a:ext cx="8229600" cy="4525963"/>
          </a:xfrm>
        </p:spPr>
        <p:txBody>
          <a:bodyPr>
            <a:normAutofit/>
          </a:bodyPr>
          <a:lstStyle/>
          <a:p>
            <a:r>
              <a:rPr lang="en-GB" sz="2000" dirty="0"/>
              <a:t>Reading regularly is key to help children develop an interest in the </a:t>
            </a:r>
          </a:p>
          <a:p>
            <a:r>
              <a:rPr lang="en-GB" sz="2000" dirty="0"/>
              <a:t>world around them.</a:t>
            </a:r>
          </a:p>
          <a:p>
            <a:r>
              <a:rPr lang="en-GB" sz="2000" dirty="0"/>
              <a:t>It improves their listening skills, improves their vocabulary which leads to a more highly developed language skills.</a:t>
            </a:r>
          </a:p>
          <a:p>
            <a:r>
              <a:rPr lang="en-GB" sz="2000" dirty="0"/>
              <a:t>It develops their imagination.</a:t>
            </a:r>
          </a:p>
          <a:p>
            <a:pPr marL="0" indent="0">
              <a:buNone/>
            </a:pPr>
            <a:endParaRPr lang="en-GB" dirty="0"/>
          </a:p>
        </p:txBody>
      </p:sp>
      <p:pic>
        <p:nvPicPr>
          <p:cNvPr id="4" name="Picture 3">
            <a:extLst>
              <a:ext uri="{FF2B5EF4-FFF2-40B4-BE49-F238E27FC236}">
                <a16:creationId xmlns:a16="http://schemas.microsoft.com/office/drawing/2014/main" id="{8082C4C4-5E5A-4FEF-B95D-204F364D3A06}"/>
              </a:ext>
            </a:extLst>
          </p:cNvPr>
          <p:cNvPicPr>
            <a:picLocks noChangeAspect="1"/>
          </p:cNvPicPr>
          <p:nvPr/>
        </p:nvPicPr>
        <p:blipFill>
          <a:blip r:embed="rId3"/>
          <a:stretch>
            <a:fillRect/>
          </a:stretch>
        </p:blipFill>
        <p:spPr>
          <a:xfrm>
            <a:off x="2699792" y="1494692"/>
            <a:ext cx="3129237" cy="2582862"/>
          </a:xfrm>
          <a:prstGeom prst="rect">
            <a:avLst/>
          </a:prstGeom>
        </p:spPr>
      </p:pic>
    </p:spTree>
    <p:extLst>
      <p:ext uri="{BB962C8B-B14F-4D97-AF65-F5344CB8AC3E}">
        <p14:creationId xmlns:p14="http://schemas.microsoft.com/office/powerpoint/2010/main" val="1908041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584B-B044-41CC-AC19-0A42A19516A3}"/>
              </a:ext>
            </a:extLst>
          </p:cNvPr>
          <p:cNvSpPr>
            <a:spLocks noGrp="1"/>
          </p:cNvSpPr>
          <p:nvPr>
            <p:ph type="title"/>
          </p:nvPr>
        </p:nvSpPr>
        <p:spPr/>
        <p:txBody>
          <a:bodyPr/>
          <a:lstStyle/>
          <a:p>
            <a:r>
              <a:rPr lang="en-GB" dirty="0"/>
              <a:t>Handwriting </a:t>
            </a:r>
          </a:p>
        </p:txBody>
      </p:sp>
      <p:pic>
        <p:nvPicPr>
          <p:cNvPr id="1026" name="Picture 1">
            <a:extLst>
              <a:ext uri="{FF2B5EF4-FFF2-40B4-BE49-F238E27FC236}">
                <a16:creationId xmlns:a16="http://schemas.microsoft.com/office/drawing/2014/main" id="{D99C1484-AFCB-46DA-BE1B-F98C9A4B1B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479" y="1925166"/>
            <a:ext cx="3852069" cy="274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7491874A-7094-4A97-8CF5-87E8E8E3F6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925166"/>
            <a:ext cx="3852069" cy="278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701A9AC-6A59-4372-AEB1-1CE96CB957A4}"/>
              </a:ext>
            </a:extLst>
          </p:cNvPr>
          <p:cNvSpPr/>
          <p:nvPr/>
        </p:nvSpPr>
        <p:spPr>
          <a:xfrm>
            <a:off x="2286000" y="5085184"/>
            <a:ext cx="4572000" cy="1200329"/>
          </a:xfrm>
          <a:prstGeom prst="rect">
            <a:avLst/>
          </a:prstGeom>
        </p:spPr>
        <p:txBody>
          <a:bodyPr>
            <a:spAutoFit/>
          </a:bodyPr>
          <a:lstStyle/>
          <a:p>
            <a:r>
              <a:rPr lang="en-GB" dirty="0"/>
              <a:t>Children practise letter formation daily in phonics.</a:t>
            </a:r>
          </a:p>
          <a:p>
            <a:r>
              <a:rPr lang="en-GB" dirty="0"/>
              <a:t>They use rhymes for letter formation taken from Read Write Inc Phonics Programme</a:t>
            </a:r>
          </a:p>
        </p:txBody>
      </p:sp>
    </p:spTree>
    <p:extLst>
      <p:ext uri="{BB962C8B-B14F-4D97-AF65-F5344CB8AC3E}">
        <p14:creationId xmlns:p14="http://schemas.microsoft.com/office/powerpoint/2010/main" val="1910324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950F-9324-4A25-8483-C08DC5F6A673}"/>
              </a:ext>
            </a:extLst>
          </p:cNvPr>
          <p:cNvSpPr>
            <a:spLocks noGrp="1"/>
          </p:cNvSpPr>
          <p:nvPr>
            <p:ph type="title"/>
          </p:nvPr>
        </p:nvSpPr>
        <p:spPr>
          <a:xfrm>
            <a:off x="457200" y="404664"/>
            <a:ext cx="8229600" cy="1224136"/>
          </a:xfrm>
        </p:spPr>
        <p:txBody>
          <a:bodyPr>
            <a:normAutofit fontScale="90000"/>
          </a:bodyPr>
          <a:lstStyle/>
          <a:p>
            <a:r>
              <a:rPr lang="en-GB" dirty="0"/>
              <a:t>Talk for Writing</a:t>
            </a:r>
            <a:br>
              <a:rPr lang="en-GB" dirty="0"/>
            </a:br>
            <a:r>
              <a:rPr lang="en-GB" dirty="0"/>
              <a:t/>
            </a:r>
            <a:br>
              <a:rPr lang="en-GB" dirty="0"/>
            </a:br>
            <a:endParaRPr lang="en-GB" dirty="0"/>
          </a:p>
        </p:txBody>
      </p:sp>
      <p:pic>
        <p:nvPicPr>
          <p:cNvPr id="3" name="Picture 2">
            <a:extLst>
              <a:ext uri="{FF2B5EF4-FFF2-40B4-BE49-F238E27FC236}">
                <a16:creationId xmlns:a16="http://schemas.microsoft.com/office/drawing/2014/main" id="{85872C6E-4396-460C-A5BF-277100038C42}"/>
              </a:ext>
            </a:extLst>
          </p:cNvPr>
          <p:cNvPicPr/>
          <p:nvPr/>
        </p:nvPicPr>
        <p:blipFill rotWithShape="1">
          <a:blip r:embed="rId3" cstate="print">
            <a:extLst>
              <a:ext uri="{28A0092B-C50C-407E-A947-70E740481C1C}">
                <a14:useLocalDpi xmlns:a14="http://schemas.microsoft.com/office/drawing/2010/main" val="0"/>
              </a:ext>
            </a:extLst>
          </a:blip>
          <a:srcRect l="18224" t="13197" b="413"/>
          <a:stretch/>
        </p:blipFill>
        <p:spPr bwMode="auto">
          <a:xfrm rot="16200000">
            <a:off x="-37147" y="1487064"/>
            <a:ext cx="4685665" cy="369697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E2AC9CB-6135-4B95-8345-AAE515517226}"/>
              </a:ext>
            </a:extLst>
          </p:cNvPr>
          <p:cNvSpPr txBox="1"/>
          <p:nvPr/>
        </p:nvSpPr>
        <p:spPr>
          <a:xfrm>
            <a:off x="4788024" y="1628800"/>
            <a:ext cx="3610744" cy="2031325"/>
          </a:xfrm>
          <a:prstGeom prst="rect">
            <a:avLst/>
          </a:prstGeom>
          <a:noFill/>
        </p:spPr>
        <p:txBody>
          <a:bodyPr wrap="square" rtlCol="0">
            <a:spAutoFit/>
          </a:bodyPr>
          <a:lstStyle/>
          <a:p>
            <a:r>
              <a:rPr lang="en-GB" b="1" dirty="0"/>
              <a:t>Talk for Writing</a:t>
            </a:r>
            <a:r>
              <a:rPr lang="en-GB" dirty="0"/>
              <a:t> helps children move from oral storytelling to beginning to write stories of their own.</a:t>
            </a:r>
          </a:p>
          <a:p>
            <a:endParaRPr lang="en-GB" dirty="0" smtClean="0"/>
          </a:p>
          <a:p>
            <a:r>
              <a:rPr lang="en-GB" dirty="0" smtClean="0"/>
              <a:t>Story </a:t>
            </a:r>
            <a:r>
              <a:rPr lang="en-GB" dirty="0"/>
              <a:t>Map – children use a story map and actions to learn and retell a story.</a:t>
            </a:r>
          </a:p>
        </p:txBody>
      </p:sp>
    </p:spTree>
    <p:extLst>
      <p:ext uri="{BB962C8B-B14F-4D97-AF65-F5344CB8AC3E}">
        <p14:creationId xmlns:p14="http://schemas.microsoft.com/office/powerpoint/2010/main" val="2751007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Grp="1" noChangeArrowheads="1"/>
          </p:cNvSpPr>
          <p:nvPr>
            <p:ph idx="1"/>
          </p:nvPr>
        </p:nvSpPr>
        <p:spPr>
          <a:xfrm>
            <a:off x="457200" y="548680"/>
            <a:ext cx="8229600" cy="5184576"/>
          </a:xfrm>
        </p:spPr>
        <p:txBody>
          <a:bodyPr>
            <a:normAutofit/>
          </a:bodyPr>
          <a:lstStyle/>
          <a:p>
            <a:pPr marL="0" indent="0" eaLnBrk="1" hangingPunct="1">
              <a:buNone/>
            </a:pPr>
            <a:r>
              <a:rPr lang="en-GB" sz="4000" dirty="0">
                <a:solidFill>
                  <a:srgbClr val="0000FF"/>
                </a:solidFill>
                <a:latin typeface="Comic Sans MS" panose="030F0702030302020204" pitchFamily="66" charset="0"/>
              </a:rPr>
              <a:t>Ways to help your child at home</a:t>
            </a:r>
          </a:p>
        </p:txBody>
      </p:sp>
      <p:sp>
        <p:nvSpPr>
          <p:cNvPr id="48132" name="Content Placeholder 2"/>
          <p:cNvSpPr>
            <a:spLocks/>
          </p:cNvSpPr>
          <p:nvPr/>
        </p:nvSpPr>
        <p:spPr bwMode="auto">
          <a:xfrm>
            <a:off x="433333" y="1783358"/>
            <a:ext cx="8229600" cy="4525962"/>
          </a:xfrm>
          <a:prstGeom prst="rect">
            <a:avLst/>
          </a:prstGeom>
          <a:noFill/>
          <a:ln w="9525">
            <a:noFill/>
            <a:miter lim="800000"/>
            <a:headEnd/>
            <a:tailEnd/>
          </a:ln>
        </p:spPr>
        <p:txBody>
          <a:bodyPr/>
          <a:lstStyle/>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r>
              <a:rPr kumimoji="0" lang="en-GB" sz="2000" b="0" i="0" u="none" strike="noStrike" kern="1200" cap="none" spc="0" normalizeH="0" baseline="0" noProof="0" dirty="0">
                <a:ln>
                  <a:noFill/>
                </a:ln>
                <a:effectLst/>
                <a:uLnTx/>
                <a:uFillTx/>
                <a:latin typeface="Comic Sans MS" pitchFamily="66" charset="0"/>
                <a:ea typeface="+mn-ea"/>
                <a:cs typeface="+mn-cs"/>
              </a:rPr>
              <a:t>Be a good role model </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r>
              <a:rPr kumimoji="0" lang="en-GB" sz="2000" b="0" i="0" u="none" strike="noStrike" kern="1200" cap="none" spc="0" normalizeH="0" baseline="0" noProof="0" dirty="0">
                <a:ln>
                  <a:noFill/>
                </a:ln>
                <a:effectLst/>
                <a:uLnTx/>
                <a:uFillTx/>
                <a:latin typeface="Comic Sans MS" pitchFamily="66" charset="0"/>
                <a:ea typeface="+mn-ea"/>
                <a:cs typeface="+mn-cs"/>
              </a:rPr>
              <a:t>Make reading and writing fun.</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r>
              <a:rPr kumimoji="0" lang="en-GB" sz="2000" b="0" i="0" u="none" strike="noStrike" kern="1200" cap="none" spc="0" normalizeH="0" baseline="0" noProof="0" dirty="0">
                <a:ln>
                  <a:noFill/>
                </a:ln>
                <a:effectLst/>
                <a:uLnTx/>
                <a:uFillTx/>
                <a:latin typeface="Comic Sans MS" pitchFamily="66" charset="0"/>
                <a:ea typeface="+mn-ea"/>
                <a:cs typeface="+mn-cs"/>
              </a:rPr>
              <a:t>Share books with your child everyday.</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r>
              <a:rPr kumimoji="0" lang="en-GB" sz="2000" b="0" i="0" u="none" strike="noStrike" kern="1200" cap="none" spc="0" normalizeH="0" baseline="0" noProof="0" dirty="0">
                <a:ln>
                  <a:noFill/>
                </a:ln>
                <a:effectLst/>
                <a:uLnTx/>
                <a:uFillTx/>
                <a:latin typeface="Comic Sans MS" pitchFamily="66" charset="0"/>
                <a:ea typeface="+mn-ea"/>
                <a:cs typeface="+mn-cs"/>
              </a:rPr>
              <a:t>Visit the library.</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r>
              <a:rPr kumimoji="0" lang="en-GB" sz="2000" b="0" i="0" u="none" strike="noStrike" kern="1200" cap="none" spc="0" normalizeH="0" baseline="0" noProof="0" dirty="0">
                <a:ln>
                  <a:noFill/>
                </a:ln>
                <a:effectLst/>
                <a:uLnTx/>
                <a:uFillTx/>
                <a:latin typeface="Comic Sans MS" pitchFamily="66" charset="0"/>
                <a:ea typeface="+mn-ea"/>
                <a:cs typeface="+mn-cs"/>
              </a:rPr>
              <a:t>Provide writing opportunities e.g. shopping lists, letters, telephone messages.</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r>
              <a:rPr kumimoji="0" lang="en-GB" sz="2000" b="0" i="0" u="none" strike="noStrike" kern="1200" cap="none" spc="0" normalizeH="0" baseline="0" noProof="0" dirty="0">
                <a:ln>
                  <a:noFill/>
                </a:ln>
                <a:effectLst/>
                <a:uLnTx/>
                <a:uFillTx/>
                <a:latin typeface="Comic Sans MS" pitchFamily="66" charset="0"/>
                <a:ea typeface="+mn-ea"/>
                <a:cs typeface="+mn-cs"/>
              </a:rPr>
              <a:t>Handwriting (play dough, threading, lacing).</a:t>
            </a:r>
          </a:p>
        </p:txBody>
      </p:sp>
    </p:spTree>
    <p:extLst>
      <p:ext uri="{BB962C8B-B14F-4D97-AF65-F5344CB8AC3E}">
        <p14:creationId xmlns:p14="http://schemas.microsoft.com/office/powerpoint/2010/main" val="3178929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F331-EA0A-4C63-9355-AD62F344C702}"/>
              </a:ext>
            </a:extLst>
          </p:cNvPr>
          <p:cNvSpPr>
            <a:spLocks noGrp="1"/>
          </p:cNvSpPr>
          <p:nvPr>
            <p:ph type="title"/>
          </p:nvPr>
        </p:nvSpPr>
        <p:spPr/>
        <p:txBody>
          <a:bodyPr/>
          <a:lstStyle/>
          <a:p>
            <a:r>
              <a:rPr lang="en-GB" b="1" dirty="0"/>
              <a:t>Communication </a:t>
            </a:r>
          </a:p>
        </p:txBody>
      </p:sp>
      <p:sp>
        <p:nvSpPr>
          <p:cNvPr id="3" name="Content Placeholder 2">
            <a:extLst>
              <a:ext uri="{FF2B5EF4-FFF2-40B4-BE49-F238E27FC236}">
                <a16:creationId xmlns:a16="http://schemas.microsoft.com/office/drawing/2014/main" id="{D3DA6115-5314-4026-8177-2313A99A04D5}"/>
              </a:ext>
            </a:extLst>
          </p:cNvPr>
          <p:cNvSpPr>
            <a:spLocks noGrp="1"/>
          </p:cNvSpPr>
          <p:nvPr>
            <p:ph idx="1"/>
          </p:nvPr>
        </p:nvSpPr>
        <p:spPr/>
        <p:txBody>
          <a:bodyPr>
            <a:normAutofit fontScale="92500" lnSpcReduction="20000"/>
          </a:bodyPr>
          <a:lstStyle/>
          <a:p>
            <a:r>
              <a:rPr lang="en-GB" dirty="0"/>
              <a:t>Parents evening – we will discuss your child’s progress  November and March </a:t>
            </a:r>
          </a:p>
          <a:p>
            <a:r>
              <a:rPr lang="en-GB" dirty="0"/>
              <a:t>End of year report </a:t>
            </a:r>
          </a:p>
          <a:p>
            <a:r>
              <a:rPr lang="en-GB" dirty="0"/>
              <a:t>Please do come and chat to us at the end of a day if you have any worries or concerns. </a:t>
            </a:r>
          </a:p>
          <a:p>
            <a:r>
              <a:rPr lang="en-GB" dirty="0"/>
              <a:t>You can also get a message to us via the school office. </a:t>
            </a:r>
          </a:p>
          <a:p>
            <a:r>
              <a:rPr lang="en-GB" dirty="0"/>
              <a:t>Information about what your child is learning is sent out in a weekly bulletin as well as ideas of how to help at home.</a:t>
            </a:r>
          </a:p>
          <a:p>
            <a:endParaRPr lang="en-GB" dirty="0"/>
          </a:p>
          <a:p>
            <a:endParaRPr lang="en-GB" dirty="0"/>
          </a:p>
        </p:txBody>
      </p:sp>
    </p:spTree>
    <p:extLst>
      <p:ext uri="{BB962C8B-B14F-4D97-AF65-F5344CB8AC3E}">
        <p14:creationId xmlns:p14="http://schemas.microsoft.com/office/powerpoint/2010/main" val="762333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338-31E5-420E-B624-B81336042B0D}"/>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42EB62E-8350-4973-854D-A9341827E40B}"/>
              </a:ext>
            </a:extLst>
          </p:cNvPr>
          <p:cNvSpPr>
            <a:spLocks noGrp="1"/>
          </p:cNvSpPr>
          <p:nvPr>
            <p:ph idx="1"/>
          </p:nvPr>
        </p:nvSpPr>
        <p:spPr/>
        <p:txBody>
          <a:bodyPr/>
          <a:lstStyle/>
          <a:p>
            <a:r>
              <a:rPr lang="en-GB" altLang="en-US" b="1" dirty="0">
                <a:latin typeface="BPreplay" pitchFamily="50" charset="0"/>
                <a:ea typeface="Calibri" panose="020F0502020204030204" pitchFamily="34" charset="0"/>
                <a:cs typeface="Times New Roman" panose="02020603050405020304" pitchFamily="18" charset="0"/>
              </a:rPr>
              <a:t>Important Dates: </a:t>
            </a:r>
            <a:r>
              <a:rPr lang="en-GB" altLang="en-US" dirty="0">
                <a:latin typeface="BPreplay" pitchFamily="50" charset="0"/>
                <a:ea typeface="Calibri" panose="020F0502020204030204" pitchFamily="34" charset="0"/>
                <a:cs typeface="Times New Roman" panose="02020603050405020304" pitchFamily="18" charset="0"/>
              </a:rPr>
              <a:t>Important dates and events are included in our regular newsletters and can also be found on our school website. </a:t>
            </a:r>
            <a:endParaRPr lang="en-GB" dirty="0"/>
          </a:p>
        </p:txBody>
      </p:sp>
    </p:spTree>
    <p:extLst>
      <p:ext uri="{BB962C8B-B14F-4D97-AF65-F5344CB8AC3E}">
        <p14:creationId xmlns:p14="http://schemas.microsoft.com/office/powerpoint/2010/main" val="122635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a:t>Things to remember</a:t>
            </a:r>
          </a:p>
        </p:txBody>
      </p:sp>
      <p:sp>
        <p:nvSpPr>
          <p:cNvPr id="3" name="Content Placeholder 2"/>
          <p:cNvSpPr>
            <a:spLocks noGrp="1"/>
          </p:cNvSpPr>
          <p:nvPr>
            <p:ph idx="1"/>
          </p:nvPr>
        </p:nvSpPr>
        <p:spPr>
          <a:xfrm>
            <a:off x="457200" y="1052736"/>
            <a:ext cx="8229600" cy="5073427"/>
          </a:xfrm>
        </p:spPr>
        <p:txBody>
          <a:bodyPr>
            <a:normAutofit fontScale="32500" lnSpcReduction="20000"/>
          </a:bodyPr>
          <a:lstStyle/>
          <a:p>
            <a:pPr marL="0" indent="0">
              <a:buNone/>
            </a:pPr>
            <a:r>
              <a:rPr lang="en-GB" sz="5900" b="1" dirty="0"/>
              <a:t>Reading books</a:t>
            </a:r>
          </a:p>
          <a:p>
            <a:pPr marL="0" indent="0">
              <a:buNone/>
            </a:pPr>
            <a:r>
              <a:rPr lang="en-GB" sz="5900" dirty="0"/>
              <a:t>We will hear your child read weekly. Their reading book will be changed during this time if they have also read their book at home.</a:t>
            </a:r>
          </a:p>
          <a:p>
            <a:pPr marL="0" indent="0">
              <a:buNone/>
            </a:pPr>
            <a:r>
              <a:rPr lang="en-GB" sz="5900" dirty="0"/>
              <a:t>Please keep the reading record and reading books inside your child’s book bag. Please bring the book bag to school every day. </a:t>
            </a:r>
          </a:p>
          <a:p>
            <a:pPr marL="0" indent="0">
              <a:buNone/>
            </a:pPr>
            <a:endParaRPr lang="en-GB" sz="5900" dirty="0"/>
          </a:p>
          <a:p>
            <a:pPr marL="0" indent="0">
              <a:buNone/>
            </a:pPr>
            <a:r>
              <a:rPr lang="en-GB" sz="5900" b="1" dirty="0"/>
              <a:t>Library books</a:t>
            </a:r>
          </a:p>
          <a:p>
            <a:pPr marL="0" indent="0">
              <a:buNone/>
            </a:pPr>
            <a:r>
              <a:rPr lang="en-GB" sz="5900" dirty="0"/>
              <a:t>Please bring in library books into school on Thursday, so that your child can visit the library on Friday to select a different book. </a:t>
            </a:r>
          </a:p>
          <a:p>
            <a:pPr marL="0" indent="0">
              <a:buNone/>
            </a:pPr>
            <a:endParaRPr lang="en-GB" sz="5900" dirty="0"/>
          </a:p>
          <a:p>
            <a:pPr marL="0" indent="0">
              <a:buNone/>
            </a:pPr>
            <a:r>
              <a:rPr lang="en-GB" sz="5900" b="1" dirty="0"/>
              <a:t>Phonics</a:t>
            </a:r>
          </a:p>
          <a:p>
            <a:r>
              <a:rPr lang="en-GB" sz="5900" dirty="0"/>
              <a:t>Please look out for Phonic reading activities in your child’s book bag. These will be sent out on a Friday.</a:t>
            </a:r>
          </a:p>
          <a:p>
            <a:endParaRPr lang="en-GB" sz="5900" dirty="0"/>
          </a:p>
          <a:p>
            <a:pPr marL="0" indent="0">
              <a:buNone/>
            </a:pPr>
            <a:r>
              <a:rPr lang="en-GB" sz="5900" b="1" dirty="0"/>
              <a:t>PE Kit</a:t>
            </a:r>
          </a:p>
          <a:p>
            <a:r>
              <a:rPr lang="en-GB" sz="5900" dirty="0"/>
              <a:t>Please send your child to school in P.E kit every Friday.</a:t>
            </a:r>
          </a:p>
          <a:p>
            <a:endParaRPr lang="en-GB" sz="5900" dirty="0"/>
          </a:p>
          <a:p>
            <a:endParaRPr lang="en-GB" dirty="0"/>
          </a:p>
        </p:txBody>
      </p:sp>
    </p:spTree>
    <p:extLst>
      <p:ext uri="{BB962C8B-B14F-4D97-AF65-F5344CB8AC3E}">
        <p14:creationId xmlns:p14="http://schemas.microsoft.com/office/powerpoint/2010/main" val="3228550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B726-A6A5-4643-9944-890813D74D61}"/>
              </a:ext>
            </a:extLst>
          </p:cNvPr>
          <p:cNvSpPr>
            <a:spLocks noGrp="1"/>
          </p:cNvSpPr>
          <p:nvPr>
            <p:ph type="title"/>
          </p:nvPr>
        </p:nvSpPr>
        <p:spPr/>
        <p:txBody>
          <a:bodyPr/>
          <a:lstStyle/>
          <a:p>
            <a:r>
              <a:rPr lang="en-GB" dirty="0"/>
              <a:t>Thank  You for Coming </a:t>
            </a:r>
          </a:p>
        </p:txBody>
      </p:sp>
      <p:sp>
        <p:nvSpPr>
          <p:cNvPr id="3" name="Content Placeholder 2">
            <a:extLst>
              <a:ext uri="{FF2B5EF4-FFF2-40B4-BE49-F238E27FC236}">
                <a16:creationId xmlns:a16="http://schemas.microsoft.com/office/drawing/2014/main" id="{D6D6C6A7-4D0F-4356-960E-1A9804FCB789}"/>
              </a:ext>
            </a:extLst>
          </p:cNvPr>
          <p:cNvSpPr>
            <a:spLocks noGrp="1"/>
          </p:cNvSpPr>
          <p:nvPr>
            <p:ph idx="1"/>
          </p:nvPr>
        </p:nvSpPr>
        <p:spPr/>
        <p:txBody>
          <a:bodyPr/>
          <a:lstStyle/>
          <a:p>
            <a:r>
              <a:rPr lang="en-GB" dirty="0"/>
              <a:t>We wish your child a happy and successful Foundation stage year. </a:t>
            </a:r>
          </a:p>
        </p:txBody>
      </p:sp>
      <p:sp>
        <p:nvSpPr>
          <p:cNvPr id="4" name="TextBox 3">
            <a:extLst>
              <a:ext uri="{FF2B5EF4-FFF2-40B4-BE49-F238E27FC236}">
                <a16:creationId xmlns:a16="http://schemas.microsoft.com/office/drawing/2014/main" id="{757E589F-C844-4AF6-8957-D7C6333DA4A4}"/>
              </a:ext>
            </a:extLst>
          </p:cNvPr>
          <p:cNvSpPr txBox="1"/>
          <p:nvPr/>
        </p:nvSpPr>
        <p:spPr>
          <a:xfrm>
            <a:off x="3491880" y="3717032"/>
            <a:ext cx="7488832" cy="1323439"/>
          </a:xfrm>
          <a:prstGeom prst="rect">
            <a:avLst/>
          </a:prstGeom>
          <a:noFill/>
        </p:spPr>
        <p:txBody>
          <a:bodyPr wrap="square" rtlCol="0">
            <a:spAutoFit/>
          </a:bodyPr>
          <a:lstStyle/>
          <a:p>
            <a:r>
              <a:rPr lang="en-US" sz="8000" dirty="0"/>
              <a:t>?</a:t>
            </a:r>
            <a:endParaRPr lang="en-GB" sz="8000" dirty="0"/>
          </a:p>
        </p:txBody>
      </p:sp>
    </p:spTree>
    <p:extLst>
      <p:ext uri="{BB962C8B-B14F-4D97-AF65-F5344CB8AC3E}">
        <p14:creationId xmlns:p14="http://schemas.microsoft.com/office/powerpoint/2010/main" val="195428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E34F-93D2-4A55-99C2-FEEBAAF872AF}"/>
              </a:ext>
            </a:extLst>
          </p:cNvPr>
          <p:cNvSpPr>
            <a:spLocks noGrp="1"/>
          </p:cNvSpPr>
          <p:nvPr>
            <p:ph type="title"/>
          </p:nvPr>
        </p:nvSpPr>
        <p:spPr/>
        <p:txBody>
          <a:bodyPr>
            <a:normAutofit/>
          </a:bodyPr>
          <a:lstStyle/>
          <a:p>
            <a:r>
              <a:rPr lang="en-GB" b="1" dirty="0"/>
              <a:t>A Typical Day </a:t>
            </a:r>
          </a:p>
        </p:txBody>
      </p:sp>
      <p:sp>
        <p:nvSpPr>
          <p:cNvPr id="3" name="Content Placeholder 2">
            <a:extLst>
              <a:ext uri="{FF2B5EF4-FFF2-40B4-BE49-F238E27FC236}">
                <a16:creationId xmlns:a16="http://schemas.microsoft.com/office/drawing/2014/main" id="{63B469FF-8CBC-402E-87F7-4DA47AD5522F}"/>
              </a:ext>
            </a:extLst>
          </p:cNvPr>
          <p:cNvSpPr>
            <a:spLocks noGrp="1"/>
          </p:cNvSpPr>
          <p:nvPr>
            <p:ph idx="1"/>
          </p:nvPr>
        </p:nvSpPr>
        <p:spPr/>
        <p:txBody>
          <a:bodyPr>
            <a:normAutofit lnSpcReduction="10000"/>
          </a:bodyPr>
          <a:lstStyle/>
          <a:p>
            <a:pPr>
              <a:lnSpc>
                <a:spcPct val="107000"/>
              </a:lnSpc>
              <a:spcAft>
                <a:spcPts val="800"/>
              </a:spcAft>
            </a:pPr>
            <a:r>
              <a:rPr lang="en-GB" altLang="en-US" dirty="0">
                <a:latin typeface="+mj-lt"/>
                <a:ea typeface="Calibri" panose="020F0502020204030204" pitchFamily="34" charset="0"/>
                <a:cs typeface="Times New Roman" panose="02020603050405020304" pitchFamily="18" charset="0"/>
              </a:rPr>
              <a:t> Register and songs</a:t>
            </a:r>
          </a:p>
          <a:p>
            <a:pPr>
              <a:lnSpc>
                <a:spcPct val="107000"/>
              </a:lnSpc>
              <a:spcAft>
                <a:spcPts val="800"/>
              </a:spcAft>
            </a:pPr>
            <a:r>
              <a:rPr lang="en-GB" altLang="en-US" dirty="0">
                <a:latin typeface="+mj-lt"/>
                <a:ea typeface="Calibri" panose="020F0502020204030204" pitchFamily="34" charset="0"/>
                <a:cs typeface="Times New Roman" panose="02020603050405020304" pitchFamily="18" charset="0"/>
              </a:rPr>
              <a:t>Fruit in the morning and milk in the afternoon</a:t>
            </a:r>
          </a:p>
          <a:p>
            <a:pPr>
              <a:lnSpc>
                <a:spcPct val="107000"/>
              </a:lnSpc>
              <a:spcAft>
                <a:spcPts val="800"/>
              </a:spcAft>
            </a:pPr>
            <a:r>
              <a:rPr lang="en-GB" altLang="en-US" dirty="0">
                <a:latin typeface="+mj-lt"/>
                <a:ea typeface="Calibri" panose="020F0502020204030204" pitchFamily="34" charset="0"/>
                <a:cs typeface="Times New Roman" panose="02020603050405020304" pitchFamily="18" charset="0"/>
              </a:rPr>
              <a:t>Daily Phonics </a:t>
            </a:r>
          </a:p>
          <a:p>
            <a:pPr>
              <a:lnSpc>
                <a:spcPct val="107000"/>
              </a:lnSpc>
              <a:spcAft>
                <a:spcPts val="800"/>
              </a:spcAft>
            </a:pPr>
            <a:r>
              <a:rPr lang="en-GB" altLang="en-US" dirty="0">
                <a:latin typeface="+mj-lt"/>
                <a:ea typeface="Calibri" panose="020F0502020204030204" pitchFamily="34" charset="0"/>
                <a:cs typeface="Times New Roman" panose="02020603050405020304" pitchFamily="18" charset="0"/>
              </a:rPr>
              <a:t>Whole class teaching and small guided groups</a:t>
            </a:r>
          </a:p>
          <a:p>
            <a:pPr>
              <a:lnSpc>
                <a:spcPct val="107000"/>
              </a:lnSpc>
              <a:spcAft>
                <a:spcPts val="800"/>
              </a:spcAft>
            </a:pPr>
            <a:r>
              <a:rPr lang="en-GB" altLang="en-US" dirty="0">
                <a:latin typeface="+mj-lt"/>
                <a:ea typeface="Calibri" panose="020F0502020204030204" pitchFamily="34" charset="0"/>
                <a:cs typeface="Times New Roman" panose="02020603050405020304" pitchFamily="18" charset="0"/>
              </a:rPr>
              <a:t>Play and learn – free exploration of the challenges and environment both inside and outside</a:t>
            </a:r>
          </a:p>
        </p:txBody>
      </p:sp>
    </p:spTree>
    <p:extLst>
      <p:ext uri="{BB962C8B-B14F-4D97-AF65-F5344CB8AC3E}">
        <p14:creationId xmlns:p14="http://schemas.microsoft.com/office/powerpoint/2010/main" val="153513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657C-5367-482D-8E4D-D01CD002DA0D}"/>
              </a:ext>
            </a:extLst>
          </p:cNvPr>
          <p:cNvSpPr>
            <a:spLocks noGrp="1"/>
          </p:cNvSpPr>
          <p:nvPr>
            <p:ph type="title"/>
          </p:nvPr>
        </p:nvSpPr>
        <p:spPr/>
        <p:txBody>
          <a:bodyPr>
            <a:normAutofit fontScale="90000"/>
          </a:bodyPr>
          <a:lstStyle/>
          <a:p>
            <a:r>
              <a:rPr lang="en-GB" b="1" dirty="0"/>
              <a:t>What is the Foundation stage curriculum?</a:t>
            </a:r>
          </a:p>
        </p:txBody>
      </p:sp>
      <p:sp>
        <p:nvSpPr>
          <p:cNvPr id="3" name="Content Placeholder 2">
            <a:extLst>
              <a:ext uri="{FF2B5EF4-FFF2-40B4-BE49-F238E27FC236}">
                <a16:creationId xmlns:a16="http://schemas.microsoft.com/office/drawing/2014/main" id="{7B4C7214-CEE8-42CC-AD2C-0C0ACA207709}"/>
              </a:ext>
            </a:extLst>
          </p:cNvPr>
          <p:cNvSpPr>
            <a:spLocks noGrp="1"/>
          </p:cNvSpPr>
          <p:nvPr>
            <p:ph idx="1"/>
          </p:nvPr>
        </p:nvSpPr>
        <p:spPr>
          <a:xfrm>
            <a:off x="251520" y="1556792"/>
            <a:ext cx="5221088" cy="5026569"/>
          </a:xfrm>
        </p:spPr>
        <p:txBody>
          <a:bodyPr>
            <a:normAutofit fontScale="40000" lnSpcReduction="20000"/>
          </a:bodyPr>
          <a:lstStyle/>
          <a:p>
            <a:r>
              <a:rPr lang="en-GB" sz="4500" dirty="0"/>
              <a:t>Reception is the beginning of your child’s school journey and lays the </a:t>
            </a:r>
            <a:r>
              <a:rPr lang="en-GB" sz="4500" b="1" dirty="0"/>
              <a:t>foundations for a lifelong love of learning.</a:t>
            </a:r>
          </a:p>
          <a:p>
            <a:r>
              <a:rPr lang="en-GB" sz="4500" dirty="0"/>
              <a:t>Ensuring that our children feel </a:t>
            </a:r>
            <a:r>
              <a:rPr lang="en-GB" sz="4500" b="1" dirty="0"/>
              <a:t>happy</a:t>
            </a:r>
            <a:r>
              <a:rPr lang="en-GB" sz="4500" dirty="0"/>
              <a:t> and </a:t>
            </a:r>
            <a:r>
              <a:rPr lang="en-GB" sz="4500" b="1" dirty="0"/>
              <a:t>enjoy school </a:t>
            </a:r>
            <a:r>
              <a:rPr lang="en-GB" sz="4500" dirty="0"/>
              <a:t>is our biggest priority.</a:t>
            </a:r>
          </a:p>
          <a:p>
            <a:endParaRPr lang="en-GB" sz="4500" dirty="0"/>
          </a:p>
          <a:p>
            <a:r>
              <a:rPr lang="en-GB" sz="4500" dirty="0"/>
              <a:t>We foster these positive attitudes towards school and learning through:</a:t>
            </a:r>
          </a:p>
          <a:p>
            <a:pPr lvl="2"/>
            <a:r>
              <a:rPr lang="en-GB" sz="4500" b="1" dirty="0"/>
              <a:t>Supportive interactions </a:t>
            </a:r>
            <a:r>
              <a:rPr lang="en-GB" sz="4500" dirty="0"/>
              <a:t>with adults (Both teachers and TAs)</a:t>
            </a:r>
          </a:p>
          <a:p>
            <a:pPr lvl="2"/>
            <a:r>
              <a:rPr lang="en-GB" sz="4500" dirty="0"/>
              <a:t>Creating a </a:t>
            </a:r>
            <a:r>
              <a:rPr lang="en-GB" sz="4500" b="1" dirty="0"/>
              <a:t>stimulating learning environment</a:t>
            </a:r>
          </a:p>
          <a:p>
            <a:pPr lvl="2"/>
            <a:r>
              <a:rPr lang="en-GB" sz="4500" dirty="0"/>
              <a:t>Planning an </a:t>
            </a:r>
            <a:r>
              <a:rPr lang="en-GB" sz="4500" b="1" dirty="0"/>
              <a:t>inclusive curriculum </a:t>
            </a:r>
            <a:r>
              <a:rPr lang="en-GB" sz="4500" dirty="0"/>
              <a:t>which not only explores exciting topics but is also </a:t>
            </a:r>
            <a:r>
              <a:rPr lang="en-GB" sz="4500" b="1" dirty="0"/>
              <a:t>flexible</a:t>
            </a:r>
            <a:r>
              <a:rPr lang="en-GB" sz="4500" dirty="0"/>
              <a:t> to follow the interests of the children.  </a:t>
            </a:r>
          </a:p>
          <a:p>
            <a:pPr lvl="2"/>
            <a:r>
              <a:rPr lang="en-GB" sz="4500" b="1" dirty="0"/>
              <a:t>Getting to know your child </a:t>
            </a:r>
            <a:r>
              <a:rPr lang="en-GB" sz="4500" dirty="0"/>
              <a:t>and seeing them for the </a:t>
            </a:r>
            <a:r>
              <a:rPr lang="en-GB" sz="4500" b="1" dirty="0"/>
              <a:t>unique</a:t>
            </a:r>
            <a:r>
              <a:rPr lang="en-GB" sz="4500" dirty="0"/>
              <a:t> individuals that they are!</a:t>
            </a:r>
          </a:p>
          <a:p>
            <a:endParaRPr lang="en-GB" dirty="0"/>
          </a:p>
        </p:txBody>
      </p:sp>
      <p:pic>
        <p:nvPicPr>
          <p:cNvPr id="4" name="Picture 3">
            <a:extLst>
              <a:ext uri="{FF2B5EF4-FFF2-40B4-BE49-F238E27FC236}">
                <a16:creationId xmlns:a16="http://schemas.microsoft.com/office/drawing/2014/main" id="{60F34614-C937-439D-84FD-DFFFC4A70463}"/>
              </a:ext>
            </a:extLst>
          </p:cNvPr>
          <p:cNvPicPr>
            <a:picLocks noChangeAspect="1"/>
          </p:cNvPicPr>
          <p:nvPr/>
        </p:nvPicPr>
        <p:blipFill>
          <a:blip r:embed="rId2"/>
          <a:stretch>
            <a:fillRect/>
          </a:stretch>
        </p:blipFill>
        <p:spPr>
          <a:xfrm>
            <a:off x="5576509" y="1670471"/>
            <a:ext cx="3315971" cy="4413672"/>
          </a:xfrm>
          <a:prstGeom prst="rect">
            <a:avLst/>
          </a:prstGeom>
        </p:spPr>
      </p:pic>
    </p:spTree>
    <p:extLst>
      <p:ext uri="{BB962C8B-B14F-4D97-AF65-F5344CB8AC3E}">
        <p14:creationId xmlns:p14="http://schemas.microsoft.com/office/powerpoint/2010/main" val="298433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Our Curriculum</a:t>
            </a:r>
          </a:p>
        </p:txBody>
      </p:sp>
      <p:sp>
        <p:nvSpPr>
          <p:cNvPr id="3" name="Content Placeholder 2"/>
          <p:cNvSpPr>
            <a:spLocks noGrp="1"/>
          </p:cNvSpPr>
          <p:nvPr>
            <p:ph idx="1"/>
          </p:nvPr>
        </p:nvSpPr>
        <p:spPr>
          <a:xfrm>
            <a:off x="457200" y="1268760"/>
            <a:ext cx="8229600" cy="4525963"/>
          </a:xfrm>
        </p:spPr>
        <p:txBody>
          <a:bodyPr/>
          <a:lstStyle/>
          <a:p>
            <a:r>
              <a:rPr lang="en-GB" dirty="0"/>
              <a:t>Topic based</a:t>
            </a:r>
          </a:p>
          <a:p>
            <a:pPr marL="0" indent="0">
              <a:buNone/>
            </a:pPr>
            <a:endParaRPr lang="en-GB" dirty="0"/>
          </a:p>
          <a:p>
            <a:endParaRPr lang="en-GB" dirty="0"/>
          </a:p>
          <a:p>
            <a:pPr marL="0" indent="0">
              <a:buNone/>
            </a:pPr>
            <a:endParaRPr lang="en-GB" dirty="0"/>
          </a:p>
          <a:p>
            <a:endParaRPr lang="en-GB" dirty="0"/>
          </a:p>
          <a:p>
            <a:r>
              <a:rPr lang="en-GB" dirty="0"/>
              <a:t>Our curriculum not only helps your children to develop academically but also </a:t>
            </a:r>
            <a:r>
              <a:rPr lang="en-US" dirty="0"/>
              <a:t>physically, verbally, cognitively and emotionally. </a:t>
            </a:r>
          </a:p>
          <a:p>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782234526"/>
              </p:ext>
            </p:extLst>
          </p:nvPr>
        </p:nvGraphicFramePr>
        <p:xfrm>
          <a:off x="457200" y="1924156"/>
          <a:ext cx="8229600" cy="1836792"/>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3665885317"/>
                    </a:ext>
                  </a:extLst>
                </a:gridCol>
                <a:gridCol w="1371600">
                  <a:extLst>
                    <a:ext uri="{9D8B030D-6E8A-4147-A177-3AD203B41FA5}">
                      <a16:colId xmlns:a16="http://schemas.microsoft.com/office/drawing/2014/main" val="3284500134"/>
                    </a:ext>
                  </a:extLst>
                </a:gridCol>
                <a:gridCol w="1371600">
                  <a:extLst>
                    <a:ext uri="{9D8B030D-6E8A-4147-A177-3AD203B41FA5}">
                      <a16:colId xmlns:a16="http://schemas.microsoft.com/office/drawing/2014/main" val="1414811199"/>
                    </a:ext>
                  </a:extLst>
                </a:gridCol>
                <a:gridCol w="1371600">
                  <a:extLst>
                    <a:ext uri="{9D8B030D-6E8A-4147-A177-3AD203B41FA5}">
                      <a16:colId xmlns:a16="http://schemas.microsoft.com/office/drawing/2014/main" val="2480310934"/>
                    </a:ext>
                  </a:extLst>
                </a:gridCol>
                <a:gridCol w="1371600">
                  <a:extLst>
                    <a:ext uri="{9D8B030D-6E8A-4147-A177-3AD203B41FA5}">
                      <a16:colId xmlns:a16="http://schemas.microsoft.com/office/drawing/2014/main" val="3541751592"/>
                    </a:ext>
                  </a:extLst>
                </a:gridCol>
                <a:gridCol w="1371600">
                  <a:extLst>
                    <a:ext uri="{9D8B030D-6E8A-4147-A177-3AD203B41FA5}">
                      <a16:colId xmlns:a16="http://schemas.microsoft.com/office/drawing/2014/main" val="92682083"/>
                    </a:ext>
                  </a:extLst>
                </a:gridCol>
              </a:tblGrid>
              <a:tr h="648072">
                <a:tc>
                  <a:txBody>
                    <a:bodyPr/>
                    <a:lstStyle/>
                    <a:p>
                      <a:pPr algn="ctr"/>
                      <a:r>
                        <a:rPr lang="en-GB" dirty="0"/>
                        <a:t>Autumn 1</a:t>
                      </a:r>
                    </a:p>
                  </a:txBody>
                  <a:tcPr/>
                </a:tc>
                <a:tc>
                  <a:txBody>
                    <a:bodyPr/>
                    <a:lstStyle/>
                    <a:p>
                      <a:pPr algn="ctr"/>
                      <a:r>
                        <a:rPr lang="en-GB" dirty="0"/>
                        <a:t>Autumn 2</a:t>
                      </a:r>
                    </a:p>
                  </a:txBody>
                  <a:tcPr/>
                </a:tc>
                <a:tc>
                  <a:txBody>
                    <a:bodyPr/>
                    <a:lstStyle/>
                    <a:p>
                      <a:pPr algn="ctr"/>
                      <a:r>
                        <a:rPr lang="en-GB" dirty="0"/>
                        <a:t>Spring 1</a:t>
                      </a:r>
                    </a:p>
                  </a:txBody>
                  <a:tcPr/>
                </a:tc>
                <a:tc>
                  <a:txBody>
                    <a:bodyPr/>
                    <a:lstStyle/>
                    <a:p>
                      <a:pPr algn="ctr"/>
                      <a:r>
                        <a:rPr lang="en-GB" dirty="0"/>
                        <a:t>Spring 2</a:t>
                      </a:r>
                    </a:p>
                  </a:txBody>
                  <a:tcPr/>
                </a:tc>
                <a:tc>
                  <a:txBody>
                    <a:bodyPr/>
                    <a:lstStyle/>
                    <a:p>
                      <a:pPr algn="ctr"/>
                      <a:r>
                        <a:rPr lang="en-GB" dirty="0"/>
                        <a:t>Summer 1</a:t>
                      </a:r>
                    </a:p>
                  </a:txBody>
                  <a:tcPr/>
                </a:tc>
                <a:tc>
                  <a:txBody>
                    <a:bodyPr/>
                    <a:lstStyle/>
                    <a:p>
                      <a:pPr algn="ctr"/>
                      <a:r>
                        <a:rPr lang="en-GB" dirty="0"/>
                        <a:t>Summer</a:t>
                      </a:r>
                      <a:r>
                        <a:rPr lang="en-GB" baseline="0" dirty="0"/>
                        <a:t> 2</a:t>
                      </a:r>
                      <a:endParaRPr lang="en-GB" dirty="0"/>
                    </a:p>
                  </a:txBody>
                  <a:tcPr/>
                </a:tc>
                <a:extLst>
                  <a:ext uri="{0D108BD9-81ED-4DB2-BD59-A6C34878D82A}">
                    <a16:rowId xmlns:a16="http://schemas.microsoft.com/office/drawing/2014/main" val="1501435777"/>
                  </a:ext>
                </a:extLst>
              </a:tr>
              <a:tr h="739620">
                <a:tc>
                  <a:txBody>
                    <a:bodyPr/>
                    <a:lstStyle/>
                    <a:p>
                      <a:pPr algn="ctr"/>
                      <a:r>
                        <a:rPr lang="en-GB" dirty="0"/>
                        <a:t>All</a:t>
                      </a:r>
                      <a:r>
                        <a:rPr lang="en-GB" baseline="0" dirty="0"/>
                        <a:t> about me/</a:t>
                      </a:r>
                    </a:p>
                    <a:p>
                      <a:pPr algn="ctr"/>
                      <a:r>
                        <a:rPr lang="en-GB" baseline="0" dirty="0"/>
                        <a:t>Bears</a:t>
                      </a:r>
                      <a:endParaRPr lang="en-GB" dirty="0"/>
                    </a:p>
                  </a:txBody>
                  <a:tcPr/>
                </a:tc>
                <a:tc>
                  <a:txBody>
                    <a:bodyPr/>
                    <a:lstStyle/>
                    <a:p>
                      <a:pPr algn="ctr"/>
                      <a:r>
                        <a:rPr lang="en-GB" dirty="0"/>
                        <a:t>Celebrations</a:t>
                      </a:r>
                    </a:p>
                  </a:txBody>
                  <a:tcPr/>
                </a:tc>
                <a:tc>
                  <a:txBody>
                    <a:bodyPr/>
                    <a:lstStyle/>
                    <a:p>
                      <a:pPr algn="ctr"/>
                      <a:r>
                        <a:rPr lang="en-GB" dirty="0"/>
                        <a:t>Around the world</a:t>
                      </a:r>
                    </a:p>
                  </a:txBody>
                  <a:tcPr/>
                </a:tc>
                <a:tc>
                  <a:txBody>
                    <a:bodyPr/>
                    <a:lstStyle/>
                    <a:p>
                      <a:pPr algn="ctr"/>
                      <a:r>
                        <a:rPr lang="en-GB" dirty="0"/>
                        <a:t>People who help us</a:t>
                      </a:r>
                    </a:p>
                  </a:txBody>
                  <a:tcPr/>
                </a:tc>
                <a:tc>
                  <a:txBody>
                    <a:bodyPr/>
                    <a:lstStyle/>
                    <a:p>
                      <a:pPr algn="ctr"/>
                      <a:r>
                        <a:rPr lang="en-GB" dirty="0"/>
                        <a:t>Traditional tales</a:t>
                      </a:r>
                    </a:p>
                  </a:txBody>
                  <a:tcPr/>
                </a:tc>
                <a:tc>
                  <a:txBody>
                    <a:bodyPr/>
                    <a:lstStyle/>
                    <a:p>
                      <a:pPr algn="ctr"/>
                      <a:r>
                        <a:rPr lang="en-GB" dirty="0"/>
                        <a:t>We’re all</a:t>
                      </a:r>
                      <a:r>
                        <a:rPr lang="en-GB" baseline="0" dirty="0"/>
                        <a:t> going on a Summer holiday</a:t>
                      </a:r>
                      <a:endParaRPr lang="en-GB" dirty="0"/>
                    </a:p>
                  </a:txBody>
                  <a:tcPr/>
                </a:tc>
                <a:extLst>
                  <a:ext uri="{0D108BD9-81ED-4DB2-BD59-A6C34878D82A}">
                    <a16:rowId xmlns:a16="http://schemas.microsoft.com/office/drawing/2014/main" val="814996746"/>
                  </a:ext>
                </a:extLst>
              </a:tr>
            </a:tbl>
          </a:graphicData>
        </a:graphic>
      </p:graphicFrame>
    </p:spTree>
    <p:extLst>
      <p:ext uri="{BB962C8B-B14F-4D97-AF65-F5344CB8AC3E}">
        <p14:creationId xmlns:p14="http://schemas.microsoft.com/office/powerpoint/2010/main" val="183880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F5FE-BE80-497D-B5C7-644F073CF3D0}"/>
              </a:ext>
            </a:extLst>
          </p:cNvPr>
          <p:cNvSpPr>
            <a:spLocks noGrp="1"/>
          </p:cNvSpPr>
          <p:nvPr>
            <p:ph type="title"/>
          </p:nvPr>
        </p:nvSpPr>
        <p:spPr>
          <a:xfrm>
            <a:off x="300835" y="188640"/>
            <a:ext cx="8229600" cy="1143000"/>
          </a:xfrm>
        </p:spPr>
        <p:txBody>
          <a:bodyPr>
            <a:normAutofit fontScale="90000"/>
          </a:bodyPr>
          <a:lstStyle/>
          <a:p>
            <a:r>
              <a:rPr lang="en-GB" b="1" dirty="0"/>
              <a:t>Characteristics of effective learning</a:t>
            </a:r>
            <a:endParaRPr lang="en-GB" dirty="0"/>
          </a:p>
        </p:txBody>
      </p:sp>
      <p:sp>
        <p:nvSpPr>
          <p:cNvPr id="4" name="Oval 3">
            <a:extLst>
              <a:ext uri="{FF2B5EF4-FFF2-40B4-BE49-F238E27FC236}">
                <a16:creationId xmlns:a16="http://schemas.microsoft.com/office/drawing/2014/main" id="{BF7E5581-ADD0-4A75-B4BF-35AC7DA1088B}"/>
              </a:ext>
            </a:extLst>
          </p:cNvPr>
          <p:cNvSpPr/>
          <p:nvPr/>
        </p:nvSpPr>
        <p:spPr>
          <a:xfrm>
            <a:off x="179512" y="1567494"/>
            <a:ext cx="3240360" cy="2376264"/>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rgbClr val="7030A0"/>
                </a:solidFill>
              </a:rPr>
              <a:t>Playing and Exploring </a:t>
            </a:r>
          </a:p>
          <a:p>
            <a:r>
              <a:rPr lang="en-US" dirty="0"/>
              <a:t>Children investigate and experience things, and ‘have a go’ </a:t>
            </a:r>
          </a:p>
        </p:txBody>
      </p:sp>
      <p:sp>
        <p:nvSpPr>
          <p:cNvPr id="5" name="Oval 4">
            <a:extLst>
              <a:ext uri="{FF2B5EF4-FFF2-40B4-BE49-F238E27FC236}">
                <a16:creationId xmlns:a16="http://schemas.microsoft.com/office/drawing/2014/main" id="{E8F98A59-047A-49E5-B389-C5070D68C4F8}"/>
              </a:ext>
            </a:extLst>
          </p:cNvPr>
          <p:cNvSpPr/>
          <p:nvPr/>
        </p:nvSpPr>
        <p:spPr>
          <a:xfrm>
            <a:off x="2771800" y="2492896"/>
            <a:ext cx="3600400" cy="2376264"/>
          </a:xfrm>
          <a:prstGeom prst="ellipse">
            <a:avLst/>
          </a:prstGeom>
          <a:ln>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rgbClr val="00B050"/>
                </a:solidFill>
              </a:rPr>
              <a:t>Active learning </a:t>
            </a:r>
            <a:r>
              <a:rPr lang="en-US" dirty="0">
                <a:solidFill>
                  <a:srgbClr val="00B050"/>
                </a:solidFill>
              </a:rPr>
              <a:t> </a:t>
            </a:r>
          </a:p>
          <a:p>
            <a:r>
              <a:rPr lang="en-US" dirty="0"/>
              <a:t>Children concentrate and keep on trying if they encounter difficulties, and enjoy achievements </a:t>
            </a:r>
          </a:p>
        </p:txBody>
      </p:sp>
      <p:sp>
        <p:nvSpPr>
          <p:cNvPr id="6" name="Oval 5">
            <a:extLst>
              <a:ext uri="{FF2B5EF4-FFF2-40B4-BE49-F238E27FC236}">
                <a16:creationId xmlns:a16="http://schemas.microsoft.com/office/drawing/2014/main" id="{AE241869-0013-4A57-ADF0-71EFFF76E669}"/>
              </a:ext>
            </a:extLst>
          </p:cNvPr>
          <p:cNvSpPr/>
          <p:nvPr/>
        </p:nvSpPr>
        <p:spPr>
          <a:xfrm>
            <a:off x="5294792" y="3839853"/>
            <a:ext cx="3826768" cy="2376264"/>
          </a:xfrm>
          <a:prstGeom prst="ellipse">
            <a:avLst/>
          </a:prstGeom>
          <a:ln>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rgbClr val="0070C0"/>
                </a:solidFill>
              </a:rPr>
              <a:t>Creating and thinking critically </a:t>
            </a:r>
          </a:p>
          <a:p>
            <a:pPr algn="ctr"/>
            <a:r>
              <a:rPr lang="en-US" dirty="0">
                <a:solidFill>
                  <a:schemeClr val="tx1"/>
                </a:solidFill>
              </a:rPr>
              <a:t>Children have and develop their own ideas, make links between ideas, and develop strategies for doing things</a:t>
            </a:r>
          </a:p>
        </p:txBody>
      </p:sp>
      <p:sp>
        <p:nvSpPr>
          <p:cNvPr id="7" name="Rectangle 6">
            <a:extLst>
              <a:ext uri="{FF2B5EF4-FFF2-40B4-BE49-F238E27FC236}">
                <a16:creationId xmlns:a16="http://schemas.microsoft.com/office/drawing/2014/main" id="{C5EF9202-8287-48B7-B45F-8C3DCFD7AB02}"/>
              </a:ext>
            </a:extLst>
          </p:cNvPr>
          <p:cNvSpPr/>
          <p:nvPr/>
        </p:nvSpPr>
        <p:spPr>
          <a:xfrm>
            <a:off x="3188809" y="1667666"/>
            <a:ext cx="5832646" cy="646331"/>
          </a:xfrm>
          <a:prstGeom prst="rect">
            <a:avLst/>
          </a:prstGeom>
        </p:spPr>
        <p:txBody>
          <a:bodyPr wrap="square">
            <a:spAutoFit/>
          </a:bodyPr>
          <a:lstStyle/>
          <a:p>
            <a:r>
              <a:rPr lang="en-US" dirty="0"/>
              <a:t>These are the behaviors that children use in order to learn. </a:t>
            </a:r>
          </a:p>
          <a:p>
            <a:endParaRPr lang="en-US" dirty="0"/>
          </a:p>
        </p:txBody>
      </p:sp>
      <p:sp>
        <p:nvSpPr>
          <p:cNvPr id="8" name="Rectangle 7">
            <a:extLst>
              <a:ext uri="{FF2B5EF4-FFF2-40B4-BE49-F238E27FC236}">
                <a16:creationId xmlns:a16="http://schemas.microsoft.com/office/drawing/2014/main" id="{A1A07480-6344-4B20-A62C-1D74ED1BF7A9}"/>
              </a:ext>
            </a:extLst>
          </p:cNvPr>
          <p:cNvSpPr/>
          <p:nvPr/>
        </p:nvSpPr>
        <p:spPr>
          <a:xfrm>
            <a:off x="299840" y="5027985"/>
            <a:ext cx="4572000" cy="1754326"/>
          </a:xfrm>
          <a:prstGeom prst="rect">
            <a:avLst/>
          </a:prstGeom>
        </p:spPr>
        <p:txBody>
          <a:bodyPr>
            <a:spAutoFit/>
          </a:bodyPr>
          <a:lstStyle/>
          <a:p>
            <a:pPr marL="285750" indent="-285750">
              <a:buFont typeface="Arial" panose="020B0604020202020204" pitchFamily="34" charset="0"/>
              <a:buChar char="•"/>
            </a:pPr>
            <a:r>
              <a:rPr lang="en-US" dirty="0"/>
              <a:t>We want our children to be </a:t>
            </a:r>
            <a:r>
              <a:rPr lang="en-US" b="1" i="1" dirty="0"/>
              <a:t>curious, enthusiastic </a:t>
            </a:r>
            <a:r>
              <a:rPr lang="en-US" dirty="0"/>
              <a:t>and </a:t>
            </a:r>
            <a:r>
              <a:rPr lang="en-US" b="1" i="1" dirty="0"/>
              <a:t>independent</a:t>
            </a:r>
            <a:r>
              <a:rPr lang="en-US" dirty="0"/>
              <a:t> learners.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want their learning to be </a:t>
            </a:r>
            <a:r>
              <a:rPr lang="en-US" b="1" i="1" dirty="0"/>
              <a:t>meaningful </a:t>
            </a:r>
            <a:r>
              <a:rPr lang="en-US" dirty="0"/>
              <a:t>so that they are able to use what they have learned and </a:t>
            </a:r>
            <a:r>
              <a:rPr lang="en-US" b="1" dirty="0"/>
              <a:t>apply it in new situations</a:t>
            </a:r>
            <a:r>
              <a:rPr lang="en-US" dirty="0"/>
              <a:t>. </a:t>
            </a:r>
          </a:p>
        </p:txBody>
      </p:sp>
    </p:spTree>
    <p:extLst>
      <p:ext uri="{BB962C8B-B14F-4D97-AF65-F5344CB8AC3E}">
        <p14:creationId xmlns:p14="http://schemas.microsoft.com/office/powerpoint/2010/main" val="183047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3FF0-0687-4897-900A-7ECAE2C76F68}"/>
              </a:ext>
            </a:extLst>
          </p:cNvPr>
          <p:cNvSpPr>
            <a:spLocks noGrp="1"/>
          </p:cNvSpPr>
          <p:nvPr>
            <p:ph type="title"/>
          </p:nvPr>
        </p:nvSpPr>
        <p:spPr>
          <a:xfrm>
            <a:off x="487777" y="836712"/>
            <a:ext cx="8229600" cy="634082"/>
          </a:xfrm>
        </p:spPr>
        <p:txBody>
          <a:bodyPr>
            <a:normAutofit fontScale="90000"/>
          </a:bodyPr>
          <a:lstStyle/>
          <a:p>
            <a:r>
              <a:rPr lang="en-US" sz="2700" b="1" dirty="0"/>
              <a:t>The EYFS Curriculum consists of the seven ‘Areas of Learning and Development’</a:t>
            </a:r>
            <a:r>
              <a:rPr lang="en-US" dirty="0"/>
              <a:t/>
            </a:r>
            <a:br>
              <a:rPr lang="en-US" dirty="0"/>
            </a:br>
            <a:endParaRPr lang="en-GB" dirty="0"/>
          </a:p>
        </p:txBody>
      </p:sp>
      <p:pic>
        <p:nvPicPr>
          <p:cNvPr id="5" name="Picture 4">
            <a:extLst>
              <a:ext uri="{FF2B5EF4-FFF2-40B4-BE49-F238E27FC236}">
                <a16:creationId xmlns:a16="http://schemas.microsoft.com/office/drawing/2014/main" id="{13BF37CC-7252-433C-8A9B-F36B9612B9C4}"/>
              </a:ext>
            </a:extLst>
          </p:cNvPr>
          <p:cNvPicPr>
            <a:picLocks noChangeAspect="1"/>
          </p:cNvPicPr>
          <p:nvPr/>
        </p:nvPicPr>
        <p:blipFill>
          <a:blip r:embed="rId2"/>
          <a:stretch>
            <a:fillRect/>
          </a:stretch>
        </p:blipFill>
        <p:spPr>
          <a:xfrm>
            <a:off x="30577" y="1772816"/>
            <a:ext cx="9144000" cy="3646206"/>
          </a:xfrm>
          <a:prstGeom prst="rect">
            <a:avLst/>
          </a:prstGeom>
        </p:spPr>
      </p:pic>
      <p:sp>
        <p:nvSpPr>
          <p:cNvPr id="7" name="TextBox 6">
            <a:extLst>
              <a:ext uri="{FF2B5EF4-FFF2-40B4-BE49-F238E27FC236}">
                <a16:creationId xmlns:a16="http://schemas.microsoft.com/office/drawing/2014/main" id="{5C677370-DD47-497A-98E0-C4EFF498D482}"/>
              </a:ext>
            </a:extLst>
          </p:cNvPr>
          <p:cNvSpPr txBox="1"/>
          <p:nvPr/>
        </p:nvSpPr>
        <p:spPr>
          <a:xfrm>
            <a:off x="477911" y="5749905"/>
            <a:ext cx="7324583" cy="646331"/>
          </a:xfrm>
          <a:prstGeom prst="rect">
            <a:avLst/>
          </a:prstGeom>
          <a:noFill/>
        </p:spPr>
        <p:txBody>
          <a:bodyPr wrap="square" rtlCol="0">
            <a:spAutoFit/>
          </a:bodyPr>
          <a:lstStyle/>
          <a:p>
            <a:r>
              <a:rPr lang="en-GB" dirty="0"/>
              <a:t>ELG – End of Year Assessment</a:t>
            </a:r>
          </a:p>
          <a:p>
            <a:r>
              <a:rPr lang="en-GB" dirty="0"/>
              <a:t>Tracked throughout Year </a:t>
            </a:r>
          </a:p>
        </p:txBody>
      </p:sp>
    </p:spTree>
    <p:extLst>
      <p:ext uri="{BB962C8B-B14F-4D97-AF65-F5344CB8AC3E}">
        <p14:creationId xmlns:p14="http://schemas.microsoft.com/office/powerpoint/2010/main" val="1672998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2324</TotalTime>
  <Words>2306</Words>
  <Application>Microsoft Office PowerPoint</Application>
  <PresentationFormat>On-screen Show (4:3)</PresentationFormat>
  <Paragraphs>328</Paragraphs>
  <Slides>49</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Arial</vt:lpstr>
      <vt:lpstr>Arial Unicode MS</vt:lpstr>
      <vt:lpstr>BPreplay</vt:lpstr>
      <vt:lpstr>Calibri</vt:lpstr>
      <vt:lpstr>Calibri Light</vt:lpstr>
      <vt:lpstr>Comic Sans MS</vt:lpstr>
      <vt:lpstr>Muli</vt:lpstr>
      <vt:lpstr>Times New Roman</vt:lpstr>
      <vt:lpstr>Wingdings 3</vt:lpstr>
      <vt:lpstr>Office Theme</vt:lpstr>
      <vt:lpstr>Willow Bank Infant School</vt:lpstr>
      <vt:lpstr>Aims of tonight </vt:lpstr>
      <vt:lpstr>Who is who?</vt:lpstr>
      <vt:lpstr>PowerPoint Presentation</vt:lpstr>
      <vt:lpstr>A Typical Day </vt:lpstr>
      <vt:lpstr>What is the Foundation stage curriculum?</vt:lpstr>
      <vt:lpstr>Our Curriculum</vt:lpstr>
      <vt:lpstr>Characteristics of effective learning</vt:lpstr>
      <vt:lpstr>The EYFS Curriculum consists of the seven ‘Areas of Learning and Development’ </vt:lpstr>
      <vt:lpstr>Gem Power</vt:lpstr>
      <vt:lpstr>Continuous Provision</vt:lpstr>
      <vt:lpstr>Walking around the Foundation Stage you will see…</vt:lpstr>
      <vt:lpstr>PowerPoint Presentation</vt:lpstr>
      <vt:lpstr>PowerPoint Presentation</vt:lpstr>
      <vt:lpstr>PowerPoint Presentation</vt:lpstr>
      <vt:lpstr>Teaching Maths in EYFS </vt:lpstr>
      <vt:lpstr>PowerPoint Presentation</vt:lpstr>
      <vt:lpstr>Throughout your child's year in FS they will learn:</vt:lpstr>
      <vt:lpstr>PowerPoint Presentation</vt:lpstr>
      <vt:lpstr>PowerPoint Presentation</vt:lpstr>
      <vt:lpstr>PowerPoint Presentation</vt:lpstr>
      <vt:lpstr>                                                                                             Subitising..  .Is a vital and essential skill to securing number sense and is key to future success with addition and subtraction, multiplication and division.  Subitising is developing a recognition of  a number of objects without needing to count them.  We start by looking at patterns of 3 using fingers, dot patterns and small objects. We then move on to patterns involving 4.  </vt:lpstr>
      <vt:lpstr>Subitising – Don’t count see the amount! </vt:lpstr>
      <vt:lpstr>Comparison </vt:lpstr>
      <vt:lpstr>PowerPoint Presentation</vt:lpstr>
      <vt:lpstr>PowerPoint Presentation</vt:lpstr>
      <vt:lpstr>PowerPoint Presentation</vt:lpstr>
      <vt:lpstr>PowerPoint Presentation</vt:lpstr>
      <vt:lpstr>Whole Class Teaching</vt:lpstr>
      <vt:lpstr>PowerPoint Presentation</vt:lpstr>
      <vt:lpstr>PowerPoint Presentation</vt:lpstr>
      <vt:lpstr>PowerPoint Presentation</vt:lpstr>
      <vt:lpstr>Reading</vt:lpstr>
      <vt:lpstr>PowerPoint Presentation</vt:lpstr>
      <vt:lpstr>PowerPoint Presentation</vt:lpstr>
      <vt:lpstr>Speed Sounds Set 1 and Set 2</vt:lpstr>
      <vt:lpstr>Sound + Blending = Reading</vt:lpstr>
      <vt:lpstr>PowerPoint Presentation</vt:lpstr>
      <vt:lpstr>PowerPoint Presentation</vt:lpstr>
      <vt:lpstr>PowerPoint Presentation</vt:lpstr>
      <vt:lpstr>PowerPoint Presentation</vt:lpstr>
      <vt:lpstr>The Power of Reading</vt:lpstr>
      <vt:lpstr>Handwriting </vt:lpstr>
      <vt:lpstr>Talk for Writing  </vt:lpstr>
      <vt:lpstr>PowerPoint Presentation</vt:lpstr>
      <vt:lpstr>Communication </vt:lpstr>
      <vt:lpstr>PowerPoint Presentation</vt:lpstr>
      <vt:lpstr>Things to remember</vt:lpstr>
      <vt:lpstr>Thank  You for Coming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Willow Bank Infant School</dc:title>
  <dc:creator>Danielle Killick</dc:creator>
  <cp:lastModifiedBy>Natalie Bergmann</cp:lastModifiedBy>
  <cp:revision>219</cp:revision>
  <cp:lastPrinted>2021-11-09T15:39:47Z</cp:lastPrinted>
  <dcterms:created xsi:type="dcterms:W3CDTF">2018-09-20T13:15:00Z</dcterms:created>
  <dcterms:modified xsi:type="dcterms:W3CDTF">2021-11-21T22:36:00Z</dcterms:modified>
</cp:coreProperties>
</file>