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43"/>
  </p:notesMasterIdLst>
  <p:sldIdLst>
    <p:sldId id="256" r:id="rId2"/>
    <p:sldId id="1031" r:id="rId3"/>
    <p:sldId id="382" r:id="rId4"/>
    <p:sldId id="384" r:id="rId5"/>
    <p:sldId id="266" r:id="rId6"/>
    <p:sldId id="818" r:id="rId7"/>
    <p:sldId id="383" r:id="rId8"/>
    <p:sldId id="791" r:id="rId9"/>
    <p:sldId id="973" r:id="rId10"/>
    <p:sldId id="1019" r:id="rId11"/>
    <p:sldId id="1020" r:id="rId12"/>
    <p:sldId id="1021" r:id="rId13"/>
    <p:sldId id="775" r:id="rId14"/>
    <p:sldId id="1025" r:id="rId15"/>
    <p:sldId id="1026" r:id="rId16"/>
    <p:sldId id="282" r:id="rId17"/>
    <p:sldId id="1024" r:id="rId18"/>
    <p:sldId id="779" r:id="rId19"/>
    <p:sldId id="290" r:id="rId20"/>
    <p:sldId id="264" r:id="rId21"/>
    <p:sldId id="1035" r:id="rId22"/>
    <p:sldId id="1037" r:id="rId23"/>
    <p:sldId id="1036" r:id="rId24"/>
    <p:sldId id="1038" r:id="rId25"/>
    <p:sldId id="1039" r:id="rId26"/>
    <p:sldId id="1040" r:id="rId27"/>
    <p:sldId id="1041" r:id="rId28"/>
    <p:sldId id="1042" r:id="rId29"/>
    <p:sldId id="1034" r:id="rId30"/>
    <p:sldId id="1043" r:id="rId31"/>
    <p:sldId id="1044" r:id="rId32"/>
    <p:sldId id="1018" r:id="rId33"/>
    <p:sldId id="1045" r:id="rId34"/>
    <p:sldId id="1046" r:id="rId35"/>
    <p:sldId id="1012" r:id="rId36"/>
    <p:sldId id="1047" r:id="rId37"/>
    <p:sldId id="1048" r:id="rId38"/>
    <p:sldId id="1029" r:id="rId39"/>
    <p:sldId id="1050" r:id="rId40"/>
    <p:sldId id="1049" r:id="rId41"/>
    <p:sldId id="1051" r:id="rId4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 Clift" initials="CC" lastIdx="1" clrIdx="0">
    <p:extLst>
      <p:ext uri="{19B8F6BF-5375-455C-9EA6-DF929625EA0E}">
        <p15:presenceInfo xmlns:p15="http://schemas.microsoft.com/office/powerpoint/2012/main" userId="S-1-5-21-2374665105-3351562360-2086096837-21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07" autoAdjust="0"/>
    <p:restoredTop sz="76367" autoAdjust="0"/>
  </p:normalViewPr>
  <p:slideViewPr>
    <p:cSldViewPr snapToGrid="0" snapToObjects="1">
      <p:cViewPr varScale="1">
        <p:scale>
          <a:sx n="87" d="100"/>
          <a:sy n="87" d="100"/>
        </p:scale>
        <p:origin x="190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02T14:47:09.441" idx="1">
    <p:pos x="10" y="10"/>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04F3A82-F637-1543-8C13-D12BDF0F499A}" type="datetimeFigureOut">
              <a:rPr lang="en-US" smtClean="0"/>
              <a:t>9/26/2023</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This bitesize parent session is designed as an introduction to Read Write Inc when you first implement the </a:t>
            </a:r>
            <a:r>
              <a:rPr lang="en-US" i="1" baseline="0" dirty="0" err="1"/>
              <a:t>programme</a:t>
            </a:r>
            <a:r>
              <a:rPr lang="en-US" i="1" baseline="0" dirty="0"/>
              <a:t> in your school and for parents of new YR children each September.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Use the other bitesize parent PPTs throughout the year to discuss and </a:t>
            </a:r>
            <a:r>
              <a:rPr lang="en-US" i="1" baseline="0" dirty="0" err="1"/>
              <a:t>practise</a:t>
            </a:r>
            <a:r>
              <a:rPr lang="en-US" i="1" baseline="0" dirty="0"/>
              <a:t> how they can help their child at home based on the child’s group.</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sound groups and Ditty/ Red Groups and Booklet 2 for Green – Grey Storybooks.</a:t>
            </a:r>
            <a:endParaRPr lang="en-US"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Fred Talk follows a consistent routine: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Say the word </a:t>
            </a:r>
            <a:r>
              <a:rPr lang="en-US" sz="1200" kern="1200" dirty="0">
                <a:solidFill>
                  <a:schemeClr val="tx1"/>
                </a:solidFill>
                <a:effectLst/>
                <a:latin typeface="+mn-lt"/>
                <a:ea typeface="+mn-ea"/>
                <a:cs typeface="+mn-cs"/>
              </a:rPr>
              <a:t>in sounds as Fred e.g. c-a-t. Ask children to repeat. Pause to allow children to ‘jump-in’ with the whole word.</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Say the word in sounds followed by the whole word e.g. c-a-t, cat. Ask children to repeat.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10</a:t>
            </a:fld>
            <a:endParaRPr lang="en-US"/>
          </a:p>
        </p:txBody>
      </p:sp>
    </p:spTree>
    <p:extLst>
      <p:ext uri="{BB962C8B-B14F-4D97-AF65-F5344CB8AC3E}">
        <p14:creationId xmlns:p14="http://schemas.microsoft.com/office/powerpoint/2010/main" val="2969706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Try to use Fred Talk throughout the day at home to help your child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blending sounds together. </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Fred Talk words at the end of the sentence and </a:t>
            </a:r>
            <a:r>
              <a:rPr lang="en-US" sz="1200" kern="1200" dirty="0">
                <a:solidFill>
                  <a:schemeClr val="tx1"/>
                </a:solidFill>
                <a:effectLst/>
                <a:latin typeface="+mn-lt"/>
                <a:ea typeface="+mn-ea"/>
                <a:cs typeface="+mn-cs"/>
              </a:rPr>
              <a:t>keep the words short and simple.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 the person next to you, have a practise of the three sentences on the screen.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to Fred Talk the last word of the sentence.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can also play Fred Games with your child at home. I will show you one of these in action in a moment,</a:t>
            </a:r>
          </a:p>
          <a:p>
            <a:endParaRPr lang="en-US" dirty="0"/>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11</a:t>
            </a:fld>
            <a:endParaRPr lang="en-GB"/>
          </a:p>
        </p:txBody>
      </p:sp>
    </p:spTree>
    <p:extLst>
      <p:ext uri="{BB962C8B-B14F-4D97-AF65-F5344CB8AC3E}">
        <p14:creationId xmlns:p14="http://schemas.microsoft.com/office/powerpoint/2010/main" val="373480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teach children to read words using Fred Talk to blend together the sounds they know e.g. m-a-t, mat.</a:t>
            </a:r>
          </a:p>
          <a:p>
            <a:r>
              <a:rPr lang="en-US" dirty="0"/>
              <a:t>We say ‘Fred Talk, read the word’.</a:t>
            </a:r>
          </a:p>
          <a:p>
            <a:r>
              <a:rPr lang="en-US" dirty="0"/>
              <a:t>Model by asking other teachers to read green word “mat”</a:t>
            </a:r>
          </a:p>
          <a:p>
            <a:endParaRPr lang="en-US" dirty="0"/>
          </a:p>
          <a:p>
            <a:r>
              <a:rPr lang="en-US" dirty="0"/>
              <a:t>Marian to place the sound cards in the wallet and teach me to read using the sounds and then the green word card.</a:t>
            </a:r>
          </a:p>
        </p:txBody>
      </p:sp>
      <p:sp>
        <p:nvSpPr>
          <p:cNvPr id="4" name="Slide Number Placeholder 3"/>
          <p:cNvSpPr>
            <a:spLocks noGrp="1"/>
          </p:cNvSpPr>
          <p:nvPr>
            <p:ph type="sldNum" sz="quarter" idx="5"/>
          </p:nvPr>
        </p:nvSpPr>
        <p:spPr/>
        <p:txBody>
          <a:bodyPr/>
          <a:lstStyle/>
          <a:p>
            <a:fld id="{AC167F53-BA33-7E40-958D-01A6607E9B7A}" type="slidenum">
              <a:rPr lang="en-US" smtClean="0"/>
              <a:t>12</a:t>
            </a:fld>
            <a:endParaRPr lang="en-US"/>
          </a:p>
        </p:txBody>
      </p:sp>
    </p:spTree>
    <p:extLst>
      <p:ext uri="{BB962C8B-B14F-4D97-AF65-F5344CB8AC3E}">
        <p14:creationId xmlns:p14="http://schemas.microsoft.com/office/powerpoint/2010/main" val="348930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117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493771-02BD-46DE-BA36-AA48EE88E1EF}" type="slidenum">
              <a:rPr lang="en-US" smtClean="0">
                <a:latin typeface="Times New Roman" pitchFamily="18" charset="0"/>
                <a:ea typeface="MS PGothic" pitchFamily="34" charset="-128"/>
                <a:cs typeface="Arial" charset="0"/>
              </a:rPr>
              <a:pPr fontAlgn="base">
                <a:spcBef>
                  <a:spcPct val="0"/>
                </a:spcBef>
                <a:spcAft>
                  <a:spcPct val="0"/>
                </a:spcAft>
              </a:pPr>
              <a:t>13</a:t>
            </a:fld>
            <a:endParaRPr lang="en-US">
              <a:latin typeface="Times New Roman" pitchFamily="18" charset="0"/>
              <a:ea typeface="MS PGothic" pitchFamily="34" charset="-128"/>
              <a:cs typeface="Arial" charset="0"/>
            </a:endParaRPr>
          </a:p>
        </p:txBody>
      </p:sp>
      <p:sp>
        <p:nvSpPr>
          <p:cNvPr id="117763" name="Rectangle 2"/>
          <p:cNvSpPr>
            <a:spLocks noGrp="1" noRot="1" noChangeAspect="1" noChangeArrowheads="1" noTextEdit="1"/>
          </p:cNvSpPr>
          <p:nvPr>
            <p:ph type="sldImg"/>
          </p:nvPr>
        </p:nvSpPr>
        <p:spPr bwMode="auto">
          <a:xfrm>
            <a:off x="644525" y="808038"/>
            <a:ext cx="3411538" cy="2559050"/>
          </a:xfrm>
          <a:noFill/>
          <a:ln>
            <a:solidFill>
              <a:srgbClr val="000000"/>
            </a:solidFill>
            <a:miter lim="800000"/>
            <a:headEnd/>
            <a:tailEnd/>
          </a:ln>
        </p:spPr>
      </p:sp>
      <p:sp>
        <p:nvSpPr>
          <p:cNvPr id="117764" name="Rectangle 3"/>
          <p:cNvSpPr>
            <a:spLocks noGrp="1" noChangeArrowheads="1"/>
          </p:cNvSpPr>
          <p:nvPr>
            <p:ph type="body" idx="1"/>
          </p:nvPr>
        </p:nvSpPr>
        <p:spPr bwMode="auto">
          <a:xfrm>
            <a:off x="651863" y="3438677"/>
            <a:ext cx="5077173" cy="6529368"/>
          </a:xfrm>
          <a:noFill/>
        </p:spPr>
        <p:txBody>
          <a:bodyPr wrap="square" numCol="1" anchor="t" anchorCtr="0" compatLnSpc="1">
            <a:prstTxWarp prst="textNoShape">
              <a:avLst/>
            </a:prstTxWarp>
          </a:bodyPr>
          <a:lstStyle/>
          <a:p>
            <a:pPr eaLnBrk="1" hangingPunct="1">
              <a:spcBef>
                <a:spcPct val="0"/>
              </a:spcBef>
            </a:pPr>
            <a:r>
              <a:rPr lang="en-US" altLang="ja-JP" sz="1100" dirty="0">
                <a:latin typeface="Arial" pitchFamily="34" charset="0"/>
                <a:cs typeface="Arial" pitchFamily="34" charset="0"/>
              </a:rPr>
              <a:t>Once children know how to read Set 2 sounds, they start to learn Set 3 sounds.</a:t>
            </a:r>
          </a:p>
          <a:p>
            <a:pPr eaLnBrk="1" hangingPunct="1">
              <a:spcBef>
                <a:spcPct val="0"/>
              </a:spcBef>
            </a:pPr>
            <a:r>
              <a:rPr lang="en-US" altLang="ja-JP" sz="1100" dirty="0">
                <a:latin typeface="Arial" pitchFamily="34" charset="0"/>
                <a:cs typeface="Arial" pitchFamily="34" charset="0"/>
              </a:rPr>
              <a:t>These are shaded in the chart.</a:t>
            </a:r>
          </a:p>
          <a:p>
            <a:pPr eaLnBrk="1" hangingPunct="1">
              <a:spcBef>
                <a:spcPct val="0"/>
              </a:spcBef>
            </a:pPr>
            <a:r>
              <a:rPr lang="en-US" altLang="ja-JP" sz="1100" dirty="0">
                <a:latin typeface="Arial" pitchFamily="34" charset="0"/>
                <a:cs typeface="Arial" pitchFamily="34" charset="0"/>
              </a:rPr>
              <a:t>They are alternative graphemes (spelling of a sound) for the Set 1 and Set 2 sounds the children already know.</a:t>
            </a:r>
          </a:p>
          <a:p>
            <a:pPr eaLnBrk="1" hangingPunct="1">
              <a:spcBef>
                <a:spcPct val="0"/>
              </a:spcBef>
            </a:pPr>
            <a:r>
              <a:rPr lang="en-US" altLang="ja-JP" sz="1100" i="1" dirty="0">
                <a:latin typeface="Arial" pitchFamily="34" charset="0"/>
                <a:cs typeface="Arial" pitchFamily="34" charset="0"/>
              </a:rPr>
              <a:t>Point to the chart to show. </a:t>
            </a:r>
            <a:r>
              <a:rPr lang="en-US" altLang="ja-JP" sz="1100" dirty="0">
                <a:latin typeface="Arial" pitchFamily="34" charset="0"/>
                <a:cs typeface="Arial" pitchFamily="34" charset="0"/>
              </a:rPr>
              <a:t>For example, they know ‘ay’ and now learn a-e and </a:t>
            </a:r>
            <a:r>
              <a:rPr lang="en-US" altLang="ja-JP" sz="1100" dirty="0" err="1">
                <a:latin typeface="Arial" pitchFamily="34" charset="0"/>
                <a:cs typeface="Arial" pitchFamily="34" charset="0"/>
              </a:rPr>
              <a:t>ai</a:t>
            </a:r>
            <a:r>
              <a:rPr lang="en-US" altLang="ja-JP" sz="1100" dirty="0">
                <a:latin typeface="Arial" pitchFamily="34" charset="0"/>
                <a:cs typeface="Arial" pitchFamily="34" charset="0"/>
              </a:rPr>
              <a:t> as other spellings for the same sound.</a:t>
            </a:r>
          </a:p>
        </p:txBody>
      </p:sp>
    </p:spTree>
    <p:extLst>
      <p:ext uri="{BB962C8B-B14F-4D97-AF65-F5344CB8AC3E}">
        <p14:creationId xmlns:p14="http://schemas.microsoft.com/office/powerpoint/2010/main" val="2287406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use picture phrases to help children remember the Set 2 and Set 3 sounds.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ay, may I play? aw, yawn at dawn</a:t>
            </a:r>
            <a:endParaRPr lang="en-GB" dirty="0">
              <a:effectLst/>
            </a:endParaRPr>
          </a:p>
          <a:p>
            <a:endParaRPr lang="en-US" dirty="0"/>
          </a:p>
          <a:p>
            <a:r>
              <a:rPr lang="en-US" dirty="0"/>
              <a:t>Someone to hold up cards and show both sides.</a:t>
            </a:r>
          </a:p>
        </p:txBody>
      </p:sp>
      <p:sp>
        <p:nvSpPr>
          <p:cNvPr id="4" name="Slide Number Placeholder 3"/>
          <p:cNvSpPr>
            <a:spLocks noGrp="1"/>
          </p:cNvSpPr>
          <p:nvPr>
            <p:ph type="sldNum" sz="quarter" idx="5"/>
          </p:nvPr>
        </p:nvSpPr>
        <p:spPr/>
        <p:txBody>
          <a:bodyPr/>
          <a:lstStyle/>
          <a:p>
            <a:fld id="{AC167F53-BA33-7E40-958D-01A6607E9B7A}" type="slidenum">
              <a:rPr lang="en-US" smtClean="0"/>
              <a:t>14</a:t>
            </a:fld>
            <a:endParaRPr lang="en-US"/>
          </a:p>
        </p:txBody>
      </p:sp>
    </p:spTree>
    <p:extLst>
      <p:ext uri="{BB962C8B-B14F-4D97-AF65-F5344CB8AC3E}">
        <p14:creationId xmlns:p14="http://schemas.microsoft.com/office/powerpoint/2010/main" val="2174497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children </a:t>
            </a:r>
            <a:r>
              <a:rPr lang="en-US" dirty="0" err="1"/>
              <a:t>practise</a:t>
            </a:r>
            <a:r>
              <a:rPr lang="en-US" dirty="0"/>
              <a:t> reading these sounds in words using the routine ‘Special Friends’, ‘Fred Talk’, read the word’.</a:t>
            </a:r>
          </a:p>
          <a:p>
            <a:endParaRPr lang="en-US" dirty="0"/>
          </a:p>
          <a:p>
            <a:r>
              <a:rPr lang="en-US" dirty="0"/>
              <a:t>They spot the ‘Special Friends’ first, then Fred Talk to read the word.</a:t>
            </a:r>
          </a:p>
          <a:p>
            <a:endParaRPr lang="en-US" dirty="0"/>
          </a:p>
          <a:p>
            <a:r>
              <a:rPr lang="en-US" dirty="0"/>
              <a:t>For example, ‘ay’, s-p-r-ay, spray.</a:t>
            </a:r>
          </a:p>
          <a:p>
            <a:endParaRPr lang="en-US" dirty="0"/>
          </a:p>
          <a:p>
            <a:r>
              <a:rPr lang="en-US" dirty="0"/>
              <a:t>Model reading by other teachers.</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15</a:t>
            </a:fld>
            <a:endParaRPr lang="en-US"/>
          </a:p>
        </p:txBody>
      </p:sp>
    </p:spTree>
    <p:extLst>
      <p:ext uri="{BB962C8B-B14F-4D97-AF65-F5344CB8AC3E}">
        <p14:creationId xmlns:p14="http://schemas.microsoft.com/office/powerpoint/2010/main" val="334308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a:t>
            </a:r>
          </a:p>
          <a:p>
            <a:r>
              <a:rPr lang="en-US" baseline="0" dirty="0"/>
              <a:t>It means they do not have to </a:t>
            </a:r>
            <a:r>
              <a:rPr lang="en-US" baseline="0" dirty="0" err="1"/>
              <a:t>memorise</a:t>
            </a:r>
            <a:r>
              <a:rPr lang="en-US" baseline="0" dirty="0"/>
              <a:t> lists of spelling words.</a:t>
            </a:r>
          </a:p>
          <a:p>
            <a:r>
              <a:rPr lang="en-US" baseline="0" dirty="0"/>
              <a:t>It is a tool so they will be able to spell any word. </a:t>
            </a:r>
          </a:p>
          <a:p>
            <a:r>
              <a:rPr lang="en-US" baseline="0" dirty="0"/>
              <a:t>Model by asking teachers to spell green word “mat”</a:t>
            </a:r>
          </a:p>
        </p:txBody>
      </p:sp>
      <p:sp>
        <p:nvSpPr>
          <p:cNvPr id="4" name="Slide Number Placeholder 3"/>
          <p:cNvSpPr>
            <a:spLocks noGrp="1"/>
          </p:cNvSpPr>
          <p:nvPr>
            <p:ph type="sldNum" sz="quarter" idx="10"/>
          </p:nvPr>
        </p:nvSpPr>
        <p:spPr/>
        <p:txBody>
          <a:bodyPr/>
          <a:lstStyle/>
          <a:p>
            <a:fld id="{492E07CC-6AAD-1047-BB31-41E7C9B8EA12}" type="slidenum">
              <a:rPr lang="en-US" smtClean="0"/>
              <a:t>16</a:t>
            </a:fld>
            <a:endParaRPr lang="en-US"/>
          </a:p>
        </p:txBody>
      </p:sp>
    </p:spTree>
    <p:extLst>
      <p:ext uri="{BB962C8B-B14F-4D97-AF65-F5344CB8AC3E}">
        <p14:creationId xmlns:p14="http://schemas.microsoft.com/office/powerpoint/2010/main" val="1595139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use the picture mnemonic to learn to form letters correctly at the same time they learn to read each sound. </a:t>
            </a:r>
          </a:p>
          <a:p>
            <a:r>
              <a:rPr lang="en-US" dirty="0"/>
              <a:t>Each sound has a handwriting phrase e.g. down Maisie, and over the mountains.</a:t>
            </a:r>
          </a:p>
          <a:p>
            <a:endParaRPr lang="en-US" dirty="0"/>
          </a:p>
          <a:p>
            <a:r>
              <a:rPr lang="en-US" dirty="0"/>
              <a:t>Use these handwriting phrases when </a:t>
            </a:r>
            <a:r>
              <a:rPr lang="en-US" dirty="0" err="1"/>
              <a:t>practising</a:t>
            </a:r>
            <a:r>
              <a:rPr lang="en-US" dirty="0"/>
              <a:t> writing at home with your child.</a:t>
            </a:r>
          </a:p>
          <a:p>
            <a:r>
              <a:rPr lang="en-US" dirty="0"/>
              <a:t>Avoid using these to read the sound.</a:t>
            </a:r>
          </a:p>
          <a:p>
            <a:endParaRPr lang="en-US" dirty="0"/>
          </a:p>
          <a:p>
            <a:r>
              <a:rPr lang="en-US" dirty="0"/>
              <a:t>I will give you a handout of these handwriting phrases when you leave today. This is the proscribed order.</a:t>
            </a:r>
          </a:p>
        </p:txBody>
      </p:sp>
      <p:sp>
        <p:nvSpPr>
          <p:cNvPr id="4" name="Slide Number Placeholder 3"/>
          <p:cNvSpPr>
            <a:spLocks noGrp="1"/>
          </p:cNvSpPr>
          <p:nvPr>
            <p:ph type="sldNum" sz="quarter" idx="5"/>
          </p:nvPr>
        </p:nvSpPr>
        <p:spPr/>
        <p:txBody>
          <a:bodyPr/>
          <a:lstStyle/>
          <a:p>
            <a:fld id="{AC167F53-BA33-7E40-958D-01A6607E9B7A}" type="slidenum">
              <a:rPr lang="en-US" smtClean="0"/>
              <a:t>17</a:t>
            </a:fld>
            <a:endParaRPr lang="en-US"/>
          </a:p>
        </p:txBody>
      </p:sp>
    </p:spTree>
    <p:extLst>
      <p:ext uri="{BB962C8B-B14F-4D97-AF65-F5344CB8AC3E}">
        <p14:creationId xmlns:p14="http://schemas.microsoft.com/office/powerpoint/2010/main" val="890723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your child’s book bag, they will bring home:</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the Storybook they have read in class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what they can already read. </a:t>
            </a:r>
          </a:p>
          <a:p>
            <a:pPr marL="171450" indent="-171450">
              <a:buFontTx/>
              <a:buChar char="-"/>
            </a:pPr>
            <a:r>
              <a:rPr lang="en-GB" sz="1200" i="1" kern="1200" dirty="0">
                <a:solidFill>
                  <a:schemeClr val="tx1"/>
                </a:solidFill>
                <a:effectLst/>
                <a:latin typeface="+mn-lt"/>
                <a:ea typeface="+mn-ea"/>
                <a:cs typeface="+mn-cs"/>
              </a:rPr>
              <a:t>if applicable a ‘</a:t>
            </a:r>
            <a:r>
              <a:rPr lang="en-GB" sz="1200" kern="1200" dirty="0">
                <a:solidFill>
                  <a:schemeClr val="tx1"/>
                </a:solidFill>
                <a:effectLst/>
                <a:latin typeface="+mn-lt"/>
                <a:ea typeface="+mn-ea"/>
                <a:cs typeface="+mn-cs"/>
              </a:rPr>
              <a:t>Last and past’ Storybook – a previously read RWI Storybooks for extra practice. </a:t>
            </a:r>
            <a:r>
              <a:rPr lang="en-US" sz="1200" kern="1200" dirty="0">
                <a:solidFill>
                  <a:schemeClr val="tx1"/>
                </a:solidFill>
                <a:effectLst/>
                <a:latin typeface="+mn-lt"/>
                <a:ea typeface="+mn-ea"/>
                <a:cs typeface="+mn-cs"/>
              </a:rPr>
              <a:t>The children enjoy re-reading stories they know well. Their fluency improves on every reading.</a:t>
            </a:r>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if applicable </a:t>
            </a:r>
            <a:r>
              <a:rPr lang="en-GB" sz="1200" i="0" kern="1200" dirty="0">
                <a:solidFill>
                  <a:schemeClr val="tx1"/>
                </a:solidFill>
                <a:effectLst/>
                <a:latin typeface="+mn-lt"/>
                <a:ea typeface="+mn-ea"/>
                <a:cs typeface="+mn-cs"/>
              </a:rPr>
              <a:t>a Book Bag </a:t>
            </a:r>
            <a:r>
              <a:rPr lang="en-GB" sz="1200" i="0" kern="1200" dirty="0" err="1">
                <a:solidFill>
                  <a:schemeClr val="tx1"/>
                </a:solidFill>
                <a:effectLst/>
                <a:latin typeface="+mn-lt"/>
                <a:ea typeface="+mn-ea"/>
                <a:cs typeface="+mn-cs"/>
              </a:rPr>
              <a:t>Book.</a:t>
            </a:r>
            <a:r>
              <a:rPr lang="en-GB" sz="1200" kern="1200" dirty="0" err="1">
                <a:solidFill>
                  <a:schemeClr val="tx1"/>
                </a:solidFill>
                <a:effectLst/>
                <a:latin typeface="+mn-lt"/>
                <a:ea typeface="+mn-ea"/>
                <a:cs typeface="+mn-cs"/>
              </a:rPr>
              <a:t>They</a:t>
            </a:r>
            <a:r>
              <a:rPr lang="en-GB" sz="1200" kern="1200" dirty="0">
                <a:solidFill>
                  <a:schemeClr val="tx1"/>
                </a:solidFill>
                <a:effectLst/>
                <a:latin typeface="+mn-lt"/>
                <a:ea typeface="+mn-ea"/>
                <a:cs typeface="+mn-cs"/>
              </a:rPr>
              <a:t> have guidance inside just for you as parents., They are matched to the books children read in school so provide practice of the same sounds – extra practice at the right level for your child. They include many of the same reading activities that we use in class.</a:t>
            </a:r>
            <a:endParaRPr lang="en-GB" sz="1200" i="0" kern="1200" dirty="0">
              <a:solidFill>
                <a:schemeClr val="tx1"/>
              </a:solidFill>
              <a:effectLst/>
              <a:latin typeface="+mn-lt"/>
              <a:ea typeface="+mn-ea"/>
              <a:cs typeface="+mn-cs"/>
            </a:endParaRPr>
          </a:p>
          <a:p>
            <a:pPr marL="171450" indent="-171450">
              <a:buFontTx/>
              <a:buChar char="-"/>
            </a:pPr>
            <a:r>
              <a:rPr lang="en-GB" sz="1200" kern="1200" dirty="0">
                <a:solidFill>
                  <a:schemeClr val="tx1"/>
                </a:solidFill>
                <a:effectLst/>
                <a:latin typeface="+mn-lt"/>
                <a:ea typeface="+mn-ea"/>
                <a:cs typeface="+mn-cs"/>
              </a:rPr>
              <a:t>A picture book to share with you which has already been read to them so they care about it.  You can read the story to them or they can retell the story by looking at the pictures. They are not expected to read the story themselves.</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make </a:t>
            </a:r>
            <a:r>
              <a:rPr lang="en-US" sz="1200" kern="1200" dirty="0">
                <a:solidFill>
                  <a:schemeClr val="tx1"/>
                </a:solidFill>
                <a:effectLst/>
                <a:latin typeface="+mn-lt"/>
                <a:ea typeface="+mn-ea"/>
                <a:cs typeface="+mn-cs"/>
              </a:rPr>
              <a:t>sure that every book that goes into your child’s book bag is a well-loved book – one they know already and want to read again and again.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CFC51D32-3C34-4CC0-B1C8-B7CDA258413E}" type="slidenum">
              <a:rPr lang="en-GB" smtClean="0"/>
              <a:t>18</a:t>
            </a:fld>
            <a:endParaRPr lang="en-GB"/>
          </a:p>
        </p:txBody>
      </p:sp>
    </p:spTree>
    <p:extLst>
      <p:ext uri="{BB962C8B-B14F-4D97-AF65-F5344CB8AC3E}">
        <p14:creationId xmlns:p14="http://schemas.microsoft.com/office/powerpoint/2010/main" val="4029725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19</a:t>
            </a:fld>
            <a:endParaRPr lang="en-US"/>
          </a:p>
        </p:txBody>
      </p:sp>
    </p:spTree>
    <p:extLst>
      <p:ext uri="{BB962C8B-B14F-4D97-AF65-F5344CB8AC3E}">
        <p14:creationId xmlns:p14="http://schemas.microsoft.com/office/powerpoint/2010/main" val="2166275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167F53-BA33-7E40-958D-01A6607E9B7A}" type="slidenum">
              <a:rPr lang="en-US" smtClean="0"/>
              <a:t>2</a:t>
            </a:fld>
            <a:endParaRPr lang="en-US"/>
          </a:p>
        </p:txBody>
      </p:sp>
    </p:spTree>
    <p:extLst>
      <p:ext uri="{BB962C8B-B14F-4D97-AF65-F5344CB8AC3E}">
        <p14:creationId xmlns:p14="http://schemas.microsoft.com/office/powerpoint/2010/main" val="1757552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167F53-BA33-7E40-958D-01A6607E9B7A}" type="slidenum">
              <a:rPr lang="en-US" smtClean="0"/>
              <a:t>20</a:t>
            </a:fld>
            <a:endParaRPr lang="en-US"/>
          </a:p>
        </p:txBody>
      </p:sp>
    </p:spTree>
    <p:extLst>
      <p:ext uri="{BB962C8B-B14F-4D97-AF65-F5344CB8AC3E}">
        <p14:creationId xmlns:p14="http://schemas.microsoft.com/office/powerpoint/2010/main" val="3805324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167F53-BA33-7E40-958D-01A6607E9B7A}" type="slidenum">
              <a:rPr lang="en-US" smtClean="0"/>
              <a:t>29</a:t>
            </a:fld>
            <a:endParaRPr lang="en-US"/>
          </a:p>
        </p:txBody>
      </p:sp>
    </p:spTree>
    <p:extLst>
      <p:ext uri="{BB962C8B-B14F-4D97-AF65-F5344CB8AC3E}">
        <p14:creationId xmlns:p14="http://schemas.microsoft.com/office/powerpoint/2010/main" val="3885601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Children complete the phonics screening check </a:t>
            </a:r>
            <a:r>
              <a:rPr lang="en-US" sz="1200" b="0" kern="1200" dirty="0">
                <a:solidFill>
                  <a:schemeClr val="tx1"/>
                </a:solidFill>
                <a:effectLst/>
                <a:latin typeface="+mn-lt"/>
                <a:ea typeface="+mn-ea"/>
                <a:cs typeface="+mn-cs"/>
              </a:rPr>
              <a:t>at the end of Year 1 so that </a:t>
            </a:r>
            <a:r>
              <a:rPr lang="en-US" sz="1200" kern="1200" dirty="0">
                <a:solidFill>
                  <a:schemeClr val="tx1"/>
                </a:solidFill>
                <a:effectLst/>
                <a:latin typeface="+mn-lt"/>
                <a:ea typeface="+mn-ea"/>
                <a:cs typeface="+mn-cs"/>
              </a:rPr>
              <a:t>parents can be </a:t>
            </a:r>
            <a:r>
              <a:rPr lang="en-US" sz="1200" b="0" kern="1200" dirty="0">
                <a:solidFill>
                  <a:schemeClr val="tx1"/>
                </a:solidFill>
                <a:effectLst/>
                <a:latin typeface="+mn-lt"/>
                <a:ea typeface="+mn-ea"/>
                <a:cs typeface="+mn-cs"/>
              </a:rPr>
              <a:t>confident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their children are being taught to read successfully.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Children read </a:t>
            </a:r>
            <a:r>
              <a:rPr lang="en-US" sz="1200" b="0" kern="1200" dirty="0">
                <a:solidFill>
                  <a:schemeClr val="tx1"/>
                </a:solidFill>
                <a:effectLst/>
                <a:latin typeface="+mn-lt"/>
                <a:ea typeface="+mn-ea"/>
                <a:cs typeface="+mn-cs"/>
              </a:rPr>
              <a:t>40 words</a:t>
            </a:r>
            <a:r>
              <a:rPr lang="en-US" sz="1200" kern="1200" dirty="0">
                <a:solidFill>
                  <a:schemeClr val="tx1"/>
                </a:solidFill>
                <a:effectLst/>
                <a:latin typeface="+mn-lt"/>
                <a:ea typeface="+mn-ea"/>
                <a:cs typeface="+mn-cs"/>
              </a:rPr>
              <a:t>. It takes between </a:t>
            </a:r>
            <a:r>
              <a:rPr lang="en-US" sz="1200" b="0" kern="1200" dirty="0">
                <a:solidFill>
                  <a:schemeClr val="tx1"/>
                </a:solidFill>
                <a:effectLst/>
                <a:latin typeface="+mn-lt"/>
                <a:ea typeface="+mn-ea"/>
                <a:cs typeface="+mn-cs"/>
              </a:rPr>
              <a:t>two and five minutes.</a:t>
            </a:r>
            <a:endParaRPr lang="en-GB"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If they do not manage </a:t>
            </a:r>
            <a:r>
              <a:rPr lang="en-US" sz="1200" kern="1200" dirty="0">
                <a:solidFill>
                  <a:schemeClr val="tx1"/>
                </a:solidFill>
                <a:effectLst/>
                <a:latin typeface="+mn-lt"/>
                <a:ea typeface="+mn-ea"/>
                <a:cs typeface="+mn-cs"/>
              </a:rPr>
              <a:t>to read </a:t>
            </a:r>
            <a:r>
              <a:rPr lang="en-US" sz="1400" b="1" i="1" u="sng" kern="1200" dirty="0">
                <a:solidFill>
                  <a:srgbClr val="FF0000"/>
                </a:solidFill>
                <a:effectLst/>
                <a:latin typeface="+mn-lt"/>
                <a:ea typeface="+mn-ea"/>
                <a:cs typeface="+mn-cs"/>
              </a:rPr>
              <a:t>32</a:t>
            </a:r>
            <a:r>
              <a:rPr lang="en-US" sz="1200" b="1" kern="1200" dirty="0">
                <a:solidFill>
                  <a:srgbClr val="FF0000"/>
                </a:solidFill>
                <a:effectLst/>
                <a:latin typeface="+mn-lt"/>
                <a:ea typeface="+mn-ea"/>
                <a:cs typeface="+mn-cs"/>
              </a:rPr>
              <a:t> </a:t>
            </a:r>
            <a:r>
              <a:rPr lang="en-US" sz="1200" kern="1200" dirty="0">
                <a:solidFill>
                  <a:schemeClr val="tx1"/>
                </a:solidFill>
                <a:effectLst/>
                <a:latin typeface="+mn-lt"/>
                <a:ea typeface="+mn-ea"/>
                <a:cs typeface="+mn-cs"/>
              </a:rPr>
              <a:t>of the words successfully, they are given extra support, and repeat the check at the end of Year 2. </a:t>
            </a:r>
          </a:p>
          <a:p>
            <a:pPr lvl="0"/>
            <a:r>
              <a:rPr lang="en-US" sz="1200" kern="1200" dirty="0">
                <a:solidFill>
                  <a:schemeClr val="tx1"/>
                </a:solidFill>
                <a:effectLst/>
                <a:latin typeface="+mn-lt"/>
                <a:ea typeface="+mn-ea"/>
                <a:cs typeface="+mn-cs"/>
              </a:rPr>
              <a:t>It means that all children will be able to read accurately before they begin Year 3.</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32</a:t>
            </a:fld>
            <a:endParaRPr lang="en-US"/>
          </a:p>
        </p:txBody>
      </p:sp>
    </p:spTree>
    <p:extLst>
      <p:ext uri="{BB962C8B-B14F-4D97-AF65-F5344CB8AC3E}">
        <p14:creationId xmlns:p14="http://schemas.microsoft.com/office/powerpoint/2010/main" val="1957161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teach children to words using the routine ‘Special Friends’, ‘Fred Talk’, read the word’.</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Children spot the ‘Special Friends’ (two letters that make one sound), Fred talk the word, and then read the whole word.</a:t>
            </a:r>
          </a:p>
          <a:p>
            <a:endParaRPr lang="en-US" dirty="0"/>
          </a:p>
          <a:p>
            <a:r>
              <a:rPr lang="en-US" dirty="0"/>
              <a:t>For example, ‘</a:t>
            </a:r>
            <a:r>
              <a:rPr lang="en-US" dirty="0" err="1"/>
              <a:t>sh</a:t>
            </a:r>
            <a:r>
              <a:rPr lang="en-US" dirty="0"/>
              <a:t>’, </a:t>
            </a:r>
            <a:r>
              <a:rPr lang="en-US" dirty="0" err="1"/>
              <a:t>sh</a:t>
            </a:r>
            <a:r>
              <a:rPr lang="en-US" dirty="0"/>
              <a:t>-</a:t>
            </a:r>
            <a:r>
              <a:rPr lang="en-US" dirty="0" err="1"/>
              <a:t>i</a:t>
            </a:r>
            <a:r>
              <a:rPr lang="en-US" dirty="0"/>
              <a:t>-p, ship.</a:t>
            </a:r>
          </a:p>
        </p:txBody>
      </p:sp>
      <p:sp>
        <p:nvSpPr>
          <p:cNvPr id="4" name="Slide Number Placeholder 3"/>
          <p:cNvSpPr>
            <a:spLocks noGrp="1"/>
          </p:cNvSpPr>
          <p:nvPr>
            <p:ph type="sldNum" sz="quarter" idx="5"/>
          </p:nvPr>
        </p:nvSpPr>
        <p:spPr/>
        <p:txBody>
          <a:bodyPr/>
          <a:lstStyle/>
          <a:p>
            <a:fld id="{AC167F53-BA33-7E40-958D-01A6607E9B7A}" type="slidenum">
              <a:rPr lang="en-US" smtClean="0"/>
              <a:t>33</a:t>
            </a:fld>
            <a:endParaRPr lang="en-US"/>
          </a:p>
        </p:txBody>
      </p:sp>
    </p:spTree>
    <p:extLst>
      <p:ext uri="{BB962C8B-B14F-4D97-AF65-F5344CB8AC3E}">
        <p14:creationId xmlns:p14="http://schemas.microsoft.com/office/powerpoint/2010/main" val="660456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Half of the words in the check are real words.</a:t>
            </a:r>
          </a:p>
          <a:p>
            <a:pPr marL="0" indent="0">
              <a:buFont typeface="Arial" panose="020B0604020202020204" pitchFamily="34" charset="0"/>
              <a:buNone/>
            </a:pPr>
            <a:r>
              <a:rPr lang="en-US" dirty="0"/>
              <a:t>Half are nonsense words. </a:t>
            </a:r>
            <a:r>
              <a:rPr lang="en-US" sz="1200" kern="1200" dirty="0">
                <a:solidFill>
                  <a:schemeClr val="tx1"/>
                </a:solidFill>
                <a:effectLst/>
                <a:latin typeface="+mn-lt"/>
                <a:ea typeface="+mn-ea"/>
                <a:cs typeface="+mn-cs"/>
              </a:rPr>
              <a:t>For example, ‘</a:t>
            </a:r>
            <a:r>
              <a:rPr lang="en-US" sz="1200" kern="1200" dirty="0" err="1">
                <a:solidFill>
                  <a:schemeClr val="tx1"/>
                </a:solidFill>
                <a:effectLst/>
                <a:latin typeface="+mn-lt"/>
                <a:ea typeface="+mn-ea"/>
                <a:cs typeface="+mn-cs"/>
              </a:rPr>
              <a:t>sheb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glight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teb</a:t>
            </a:r>
            <a:r>
              <a:rPr lang="en-US" sz="1200" kern="1200" dirty="0">
                <a:solidFill>
                  <a:schemeClr val="tx1"/>
                </a:solidFill>
                <a:effectLst/>
                <a:latin typeface="+mn-lt"/>
                <a:ea typeface="+mn-ea"/>
                <a:cs typeface="+mn-cs"/>
              </a:rPr>
              <a:t>’.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There is a picture of an alien next to each word to remind the children that it isn’t a real word.</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Nonsense words are used to assess children’s reading.</a:t>
            </a:r>
          </a:p>
          <a:p>
            <a:r>
              <a:rPr lang="en-US" sz="1200" kern="1200" dirty="0">
                <a:solidFill>
                  <a:schemeClr val="tx1"/>
                </a:solidFill>
                <a:effectLst/>
                <a:latin typeface="+mn-lt"/>
                <a:ea typeface="+mn-ea"/>
                <a:cs typeface="+mn-cs"/>
              </a:rPr>
              <a:t>They check that children will be able to read sounds the sounds they know in unfamiliar words.</a:t>
            </a:r>
          </a:p>
          <a:p>
            <a:r>
              <a:rPr lang="en-US" sz="1200" kern="1200" dirty="0">
                <a:solidFill>
                  <a:schemeClr val="tx1"/>
                </a:solidFill>
                <a:effectLst/>
                <a:latin typeface="+mn-lt"/>
                <a:ea typeface="+mn-ea"/>
                <a:cs typeface="+mn-cs"/>
              </a:rPr>
              <a:t>They read these words using the same routine as real words – ‘Special Friends, Fred Talk.’</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Children who can read nonsense words will, very soon, be able to read any new word – for example – gargantuan, flailing, raucous, anticipation;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Reading new words increases children’s vocabulary </a:t>
            </a:r>
            <a:r>
              <a:rPr lang="en-US" sz="1200" b="0" kern="1200" dirty="0">
                <a:solidFill>
                  <a:schemeClr val="tx1"/>
                </a:solidFill>
                <a:effectLst/>
                <a:latin typeface="+mn-lt"/>
                <a:ea typeface="+mn-ea"/>
                <a:cs typeface="+mn-cs"/>
              </a:rPr>
              <a:t>rapidly.</a:t>
            </a:r>
            <a:endParaRPr lang="en-GB"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34</a:t>
            </a:fld>
            <a:endParaRPr lang="en-US"/>
          </a:p>
        </p:txBody>
      </p:sp>
    </p:spTree>
    <p:extLst>
      <p:ext uri="{BB962C8B-B14F-4D97-AF65-F5344CB8AC3E}">
        <p14:creationId xmlns:p14="http://schemas.microsoft.com/office/powerpoint/2010/main" val="3640858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167F53-BA33-7E40-958D-01A6607E9B7A}" type="slidenum">
              <a:rPr lang="en-US" smtClean="0"/>
              <a:t>35</a:t>
            </a:fld>
            <a:endParaRPr lang="en-US"/>
          </a:p>
        </p:txBody>
      </p:sp>
    </p:spTree>
    <p:extLst>
      <p:ext uri="{BB962C8B-B14F-4D97-AF65-F5344CB8AC3E}">
        <p14:creationId xmlns:p14="http://schemas.microsoft.com/office/powerpoint/2010/main" val="1719564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167F53-BA33-7E40-958D-01A6607E9B7A}" type="slidenum">
              <a:rPr lang="en-US" smtClean="0"/>
              <a:t>38</a:t>
            </a:fld>
            <a:endParaRPr lang="en-US"/>
          </a:p>
        </p:txBody>
      </p:sp>
    </p:spTree>
    <p:extLst>
      <p:ext uri="{BB962C8B-B14F-4D97-AF65-F5344CB8AC3E}">
        <p14:creationId xmlns:p14="http://schemas.microsoft.com/office/powerpoint/2010/main" val="1339933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the slides you use to teach to explain.</a:t>
            </a:r>
          </a:p>
        </p:txBody>
      </p:sp>
      <p:sp>
        <p:nvSpPr>
          <p:cNvPr id="4" name="Slide Number Placeholder 3"/>
          <p:cNvSpPr>
            <a:spLocks noGrp="1"/>
          </p:cNvSpPr>
          <p:nvPr>
            <p:ph type="sldNum" sz="quarter" idx="5"/>
          </p:nvPr>
        </p:nvSpPr>
        <p:spPr/>
        <p:txBody>
          <a:bodyPr/>
          <a:lstStyle/>
          <a:p>
            <a:fld id="{AC167F53-BA33-7E40-958D-01A6607E9B7A}" type="slidenum">
              <a:rPr lang="en-US" smtClean="0"/>
              <a:t>41</a:t>
            </a:fld>
            <a:endParaRPr lang="en-US"/>
          </a:p>
        </p:txBody>
      </p:sp>
    </p:spTree>
    <p:extLst>
      <p:ext uri="{BB962C8B-B14F-4D97-AF65-F5344CB8AC3E}">
        <p14:creationId xmlns:p14="http://schemas.microsoft.com/office/powerpoint/2010/main" val="2508576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a:solidFill>
                  <a:schemeClr val="tx1"/>
                </a:solidFill>
                <a:effectLst/>
                <a:latin typeface="+mn-lt"/>
                <a:ea typeface="+mn-ea"/>
                <a:cs typeface="+mn-cs"/>
              </a:rPr>
              <a:t>All words are made up of individual </a:t>
            </a:r>
            <a:r>
              <a:rPr lang="en-US" sz="1200" b="1" kern="1200" dirty="0">
                <a:solidFill>
                  <a:schemeClr val="tx1"/>
                </a:solidFill>
                <a:effectLst/>
                <a:latin typeface="+mn-lt"/>
                <a:ea typeface="+mn-ea"/>
                <a:cs typeface="+mn-cs"/>
              </a:rPr>
              <a:t>sounds. </a:t>
            </a:r>
            <a:r>
              <a:rPr lang="en-US" sz="1200" kern="1200" dirty="0">
                <a:solidFill>
                  <a:schemeClr val="tx1"/>
                </a:solidFill>
                <a:effectLst/>
                <a:latin typeface="+mn-lt"/>
                <a:ea typeface="+mn-ea"/>
                <a:cs typeface="+mn-cs"/>
              </a:rPr>
              <a:t>These sounds are merged together to form words.</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e.g.</a:t>
            </a:r>
            <a:r>
              <a:rPr lang="en-US" sz="1200" b="0" i="0" u="none" strike="noStrike" cap="none" baseline="0" dirty="0">
                <a:solidFill>
                  <a:schemeClr val="dk1"/>
                </a:solidFill>
                <a:latin typeface="+mn-lt"/>
                <a:ea typeface="Calibri"/>
                <a:cs typeface="Calibri"/>
                <a:sym typeface="Calibri"/>
              </a:rPr>
              <a:t> i</a:t>
            </a:r>
            <a:r>
              <a:rPr lang="en-US" sz="1200" b="0" i="0" u="none" strike="noStrike" cap="none" dirty="0">
                <a:solidFill>
                  <a:schemeClr val="dk1"/>
                </a:solidFill>
                <a:latin typeface="+mn-lt"/>
                <a:ea typeface="Calibri"/>
                <a:cs typeface="Calibri"/>
                <a:sym typeface="Calibri"/>
              </a:rPr>
              <a:t>n </a:t>
            </a:r>
            <a:r>
              <a:rPr lang="en-US" dirty="0"/>
              <a:t>‘mat’ we have the sounds ‘m’, ‘a’, ‘t’, ship – ‘</a:t>
            </a:r>
            <a:r>
              <a:rPr lang="en-US" dirty="0" err="1"/>
              <a:t>sh</a:t>
            </a:r>
            <a:r>
              <a:rPr lang="en-US" dirty="0"/>
              <a:t>’, ‘</a:t>
            </a:r>
            <a:r>
              <a:rPr lang="en-US" dirty="0" err="1"/>
              <a:t>i</a:t>
            </a:r>
            <a:r>
              <a:rPr lang="en-US" dirty="0"/>
              <a:t>’, ‘p’.</a:t>
            </a:r>
          </a:p>
          <a:p>
            <a:pPr marL="0" marR="0" lvl="0" indent="0" algn="l" rtl="0">
              <a:spcBef>
                <a:spcPts val="0"/>
              </a:spcBef>
              <a:buSzPct val="25000"/>
              <a:buNone/>
            </a:pPr>
            <a:endParaRPr lang="en-US" sz="1200" b="0" i="1"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mn-lt"/>
                <a:ea typeface="Calibri"/>
                <a:cs typeface="Calibri"/>
                <a:sym typeface="Calibri"/>
              </a:rPr>
              <a:t>Click </a:t>
            </a:r>
            <a:r>
              <a:rPr lang="en-US" sz="1200" b="0" i="0" u="none" strike="noStrike" cap="none" dirty="0">
                <a:solidFill>
                  <a:schemeClr val="dk1"/>
                </a:solidFill>
                <a:latin typeface="+mn-lt"/>
                <a:ea typeface="Calibri"/>
                <a:cs typeface="Calibri"/>
                <a:sym typeface="Calibri"/>
              </a:rPr>
              <a:t>A grapheme is another name for the letters we use to write the sound. The spelling of that sound on the page. </a:t>
            </a:r>
            <a:endParaRPr lang="en-US" i="1"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Phonics is the method of teaching reading through the identification of sounds and graphemes. </a:t>
            </a:r>
          </a:p>
          <a:p>
            <a:r>
              <a:rPr lang="en-US" sz="1200" kern="1200" dirty="0">
                <a:solidFill>
                  <a:schemeClr val="tx1"/>
                </a:solidFill>
                <a:effectLst/>
                <a:latin typeface="+mn-lt"/>
                <a:ea typeface="+mn-ea"/>
                <a:cs typeface="+mn-cs"/>
              </a:rPr>
              <a:t>The new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gives your children the tools to read any word. </a:t>
            </a:r>
          </a:p>
        </p:txBody>
      </p:sp>
      <p:sp>
        <p:nvSpPr>
          <p:cNvPr id="231" name="Shape 231"/>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0093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We use 44 sounds to make all the words in the English language.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means we’ve got a problem.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dirty="0">
                <a:latin typeface="Times New Roman"/>
                <a:ea typeface="Times New Roman"/>
                <a:cs typeface="Times New Roman"/>
                <a:sym typeface="Times New Roman"/>
              </a:rPr>
              <a:t>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a:t>
            </a:r>
            <a:r>
              <a:rPr lang="en-US" dirty="0" err="1">
                <a:latin typeface="Times New Roman"/>
                <a:ea typeface="Times New Roman"/>
                <a:cs typeface="Times New Roman"/>
                <a:sym typeface="Times New Roman"/>
              </a:rPr>
              <a:t>igh</a:t>
            </a:r>
            <a:r>
              <a:rPr lang="en-US" dirty="0">
                <a:latin typeface="Times New Roman"/>
                <a:ea typeface="Times New Roman"/>
                <a:cs typeface="Times New Roman"/>
                <a:sym typeface="Times New Roman"/>
              </a:rPr>
              <a:t>’, ‘air’.</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200" b="0" i="0" u="none" strike="noStrike" cap="none"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dirty="0">
                <a:latin typeface="Times New Roman"/>
                <a:ea typeface="Times New Roman"/>
                <a:cs typeface="Times New Roman"/>
                <a:sym typeface="Times New Roman"/>
              </a:rPr>
              <a:t>Click</a:t>
            </a:r>
          </a:p>
          <a:p>
            <a:pPr marL="0" marR="0" lvl="0" indent="0" algn="l" rtl="0">
              <a:lnSpc>
                <a:spcPct val="100000"/>
              </a:lnSpc>
              <a:spcBef>
                <a:spcPts val="0"/>
              </a:spcBef>
              <a:spcAft>
                <a:spcPts val="0"/>
              </a:spcAft>
              <a:buClr>
                <a:schemeClr val="dk1"/>
              </a:buClr>
              <a:buSzPct val="25000"/>
              <a:buFont typeface="Times New Roman"/>
              <a:buNone/>
            </a:pPr>
            <a:r>
              <a:rPr lang="en-US" dirty="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4</a:t>
            </a:fld>
            <a:endParaRPr lang="en-US"/>
          </a:p>
        </p:txBody>
      </p:sp>
    </p:spTree>
    <p:extLst>
      <p:ext uri="{BB962C8B-B14F-4D97-AF65-F5344CB8AC3E}">
        <p14:creationId xmlns:p14="http://schemas.microsoft.com/office/powerpoint/2010/main" val="202208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fld id="{E2308E4E-93BE-E844-9AB6-A25FD0B956F7}" type="slidenum">
              <a:rPr lang="en-US">
                <a:latin typeface="Calibri" charset="0"/>
              </a:rPr>
              <a:pPr/>
              <a:t>5</a:t>
            </a:fld>
            <a:endParaRPr lang="en-US">
              <a:latin typeface="Calibri"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Who Is Read Write Inc Phonics for?</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Phonics is for children in Reception, Y1 and Y2 who are learning to read.</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Phonics is also for children in Y3 and Y4 who haven’t met the KS1 reading expectations</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They need to catch up.</a:t>
            </a:r>
            <a:endParaRPr lang="en-GB" sz="1200" i="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Fresh Start is for children in Y5 and Y6 who are still learning to read.</a:t>
            </a:r>
          </a:p>
          <a:p>
            <a:pPr lvl="0"/>
            <a:r>
              <a:rPr lang="en-US" sz="1200" kern="1200" dirty="0">
                <a:solidFill>
                  <a:schemeClr val="tx1"/>
                </a:solidFill>
                <a:effectLst/>
                <a:latin typeface="+mn-lt"/>
                <a:ea typeface="+mn-ea"/>
                <a:cs typeface="+mn-cs"/>
              </a:rPr>
              <a:t>Fresh Start is structured in the same way as the Phonics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but uses age-appropriate texts. </a:t>
            </a:r>
          </a:p>
          <a:p>
            <a:pPr lvl="0"/>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Each half-term, we assess and group our children based on their </a:t>
            </a:r>
            <a:r>
              <a:rPr lang="en-GB" sz="1200" i="1" kern="1200" dirty="0">
                <a:solidFill>
                  <a:schemeClr val="tx1"/>
                </a:solidFill>
                <a:effectLst/>
                <a:latin typeface="+mn-lt"/>
                <a:ea typeface="+mn-ea"/>
                <a:cs typeface="+mn-cs"/>
              </a:rPr>
              <a:t>stage</a:t>
            </a:r>
            <a:r>
              <a:rPr lang="en-GB" sz="1200" kern="1200" dirty="0">
                <a:solidFill>
                  <a:schemeClr val="tx1"/>
                </a:solidFill>
                <a:effectLst/>
                <a:latin typeface="+mn-lt"/>
                <a:ea typeface="+mn-ea"/>
                <a:cs typeface="+mn-cs"/>
              </a:rPr>
              <a:t> of reading not age of reading. This means all children practise reading at the right level.</a:t>
            </a:r>
          </a:p>
          <a:p>
            <a:pPr lvl="0"/>
            <a:r>
              <a:rPr lang="en-GB" sz="1200" i="1" kern="1200" dirty="0">
                <a:solidFill>
                  <a:schemeClr val="tx1"/>
                </a:solidFill>
                <a:effectLst/>
                <a:latin typeface="+mn-lt"/>
                <a:ea typeface="+mn-ea"/>
                <a:cs typeface="+mn-cs"/>
              </a:rPr>
              <a:t>Explain how you group across YR/ across KS1, across Y3/4 as applicable to your school.</a:t>
            </a:r>
          </a:p>
        </p:txBody>
      </p:sp>
    </p:spTree>
    <p:extLst>
      <p:ext uri="{BB962C8B-B14F-4D97-AF65-F5344CB8AC3E}">
        <p14:creationId xmlns:p14="http://schemas.microsoft.com/office/powerpoint/2010/main" val="621564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6</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712788" y="808038"/>
            <a:ext cx="3081337" cy="2312987"/>
          </a:xfrm>
          <a:noFill/>
          <a:ln>
            <a:solidFill>
              <a:srgbClr val="000000"/>
            </a:solidFill>
            <a:miter lim="800000"/>
            <a:headEnd/>
            <a:tailEnd/>
          </a:ln>
        </p:spPr>
      </p:sp>
      <p:sp>
        <p:nvSpPr>
          <p:cNvPr id="72708" name="Rectangle 3"/>
          <p:cNvSpPr>
            <a:spLocks noGrp="1" noChangeArrowheads="1"/>
          </p:cNvSpPr>
          <p:nvPr>
            <p:ph type="body" idx="1"/>
          </p:nvPr>
        </p:nvSpPr>
        <p:spPr bwMode="auto">
          <a:xfrm>
            <a:off x="661043" y="3199338"/>
            <a:ext cx="5288339" cy="676870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dirty="0">
                <a:latin typeface="Times New Roman"/>
                <a:ea typeface="Times New Roman"/>
                <a:cs typeface="Times New Roman"/>
                <a:sym typeface="Times New Roman"/>
              </a:rPr>
              <a:t>Using RWI, we make learning to read easy for children because we start by teaching them just one way of reading and writing every sound. Here they are on the </a:t>
            </a:r>
            <a:r>
              <a:rPr lang="en-US" sz="1100" b="0" i="0" u="none" strike="noStrike" cap="none" dirty="0">
                <a:solidFill>
                  <a:schemeClr val="dk1"/>
                </a:solidFill>
                <a:latin typeface="Times New Roman"/>
                <a:ea typeface="Times New Roman"/>
                <a:cs typeface="Times New Roman"/>
                <a:sym typeface="Times New Roman"/>
              </a:rPr>
              <a:t>Simple Speed Sounds chart we use in class.</a:t>
            </a: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dirty="0">
                <a:solidFill>
                  <a:schemeClr val="dk1"/>
                </a:solidFill>
                <a:latin typeface="Times New Roman"/>
                <a:ea typeface="Times New Roman"/>
                <a:cs typeface="Times New Roman"/>
                <a:sym typeface="Times New Roman"/>
              </a:rPr>
              <a:t>We </a:t>
            </a:r>
            <a:r>
              <a:rPr lang="en-US" sz="1100" dirty="0">
                <a:latin typeface="Times New Roman"/>
                <a:ea typeface="Times New Roman"/>
                <a:cs typeface="Times New Roman"/>
                <a:sym typeface="Times New Roman"/>
              </a:rPr>
              <a:t>teach </a:t>
            </a:r>
            <a:r>
              <a:rPr lang="en-US" sz="1100" b="0" i="0" u="none" strike="noStrike" cap="none" dirty="0">
                <a:solidFill>
                  <a:schemeClr val="dk1"/>
                </a:solidFill>
                <a:latin typeface="Times New Roman"/>
                <a:ea typeface="Times New Roman"/>
                <a:cs typeface="Times New Roman"/>
                <a:sym typeface="Times New Roman"/>
              </a:rPr>
              <a:t>Set 1 sounds first - (sounds as far as a</a:t>
            </a:r>
            <a:r>
              <a:rPr lang="en-US" sz="1100" dirty="0">
                <a:latin typeface="Times New Roman"/>
                <a:ea typeface="Times New Roman"/>
                <a:cs typeface="Times New Roman"/>
                <a:sym typeface="Times New Roman"/>
              </a:rPr>
              <a:t> e </a:t>
            </a:r>
            <a:r>
              <a:rPr lang="en-US" sz="1100" dirty="0" err="1">
                <a:latin typeface="Times New Roman"/>
                <a:ea typeface="Times New Roman"/>
                <a:cs typeface="Times New Roman"/>
                <a:sym typeface="Times New Roman"/>
              </a:rPr>
              <a:t>i</a:t>
            </a:r>
            <a:r>
              <a:rPr lang="en-US" sz="1100" dirty="0">
                <a:latin typeface="Times New Roman"/>
                <a:ea typeface="Times New Roman"/>
                <a:cs typeface="Times New Roman"/>
                <a:sym typeface="Times New Roman"/>
              </a:rPr>
              <a:t> o u).</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100" dirty="0">
                <a:latin typeface="Times New Roman" charset="0"/>
              </a:rPr>
              <a:t>Children need to know sounds – not letter names – to read words.</a:t>
            </a: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100" b="0" i="0" u="none" strike="noStrike" cap="none" dirty="0">
              <a:solidFill>
                <a:schemeClr val="dk1"/>
              </a:solidFill>
              <a:latin typeface="+mn-lt"/>
              <a:ea typeface="Calibri"/>
              <a:cs typeface="Calibri"/>
              <a:sym typeface="Calibri"/>
            </a:endParaRPr>
          </a:p>
          <a:p>
            <a:pPr eaLnBrk="1" hangingPunct="1">
              <a:spcBef>
                <a:spcPct val="0"/>
              </a:spcBef>
              <a:spcAft>
                <a:spcPts val="1600"/>
              </a:spcAft>
            </a:pPr>
            <a:endParaRPr lang="en-US" sz="1100" dirty="0">
              <a:latin typeface="Arial" pitchFamily="34" charset="0"/>
              <a:cs typeface="Arial" pitchFamily="34" charset="0"/>
            </a:endParaRPr>
          </a:p>
        </p:txBody>
      </p:sp>
    </p:spTree>
    <p:extLst>
      <p:ext uri="{BB962C8B-B14F-4D97-AF65-F5344CB8AC3E}">
        <p14:creationId xmlns:p14="http://schemas.microsoft.com/office/powerpoint/2010/main" val="157101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rPr>
              <a:t>We </a:t>
            </a:r>
            <a:r>
              <a:rPr lang="en-US" baseline="0" dirty="0">
                <a:latin typeface="Times New Roman" charset="0"/>
              </a:rPr>
              <a:t>teach using pure sounds. </a:t>
            </a:r>
            <a:endParaRPr lang="en-US" dirty="0">
              <a:latin typeface="Times New Roman" charset="0"/>
            </a:endParaRPr>
          </a:p>
          <a:p>
            <a:pPr eaLnBrk="1" hangingPunct="1"/>
            <a:r>
              <a:rPr lang="en-US" dirty="0">
                <a:latin typeface="Times New Roman" charset="0"/>
              </a:rPr>
              <a:t>W</a:t>
            </a:r>
            <a:r>
              <a:rPr lang="en-GB" dirty="0">
                <a:latin typeface="Times New Roman" charset="0"/>
              </a:rPr>
              <a:t>e pronounce the sounds clearly, using pure sounds (‘m’ not’ </a:t>
            </a:r>
            <a:r>
              <a:rPr lang="en-GB" dirty="0" err="1">
                <a:latin typeface="Times New Roman" charset="0"/>
              </a:rPr>
              <a:t>muh</a:t>
            </a:r>
            <a:r>
              <a:rPr lang="en-GB" dirty="0">
                <a:latin typeface="Times New Roman" charset="0"/>
              </a:rPr>
              <a:t>’, ’s’ not ‘</a:t>
            </a:r>
            <a:r>
              <a:rPr lang="en-GB" altLang="ja-JP" dirty="0" err="1">
                <a:latin typeface="Times New Roman" charset="0"/>
              </a:rPr>
              <a:t>suh</a:t>
            </a:r>
            <a:r>
              <a:rPr lang="en-GB" dirty="0">
                <a:latin typeface="Times New Roman" charset="0"/>
              </a:rPr>
              <a:t>’</a:t>
            </a:r>
            <a:r>
              <a:rPr lang="en-GB" altLang="ja-JP" dirty="0">
                <a:latin typeface="Times New Roman" charset="0"/>
              </a:rPr>
              <a:t>, etc.) so that your child will be able to blend the sounds together to make words more easily. </a:t>
            </a:r>
          </a:p>
          <a:p>
            <a:pPr eaLnBrk="1" hangingPunct="1"/>
            <a:endParaRPr lang="en-GB" altLang="ja-JP" baseline="0" dirty="0">
              <a:latin typeface="Times New Roman" charset="0"/>
            </a:endParaRPr>
          </a:p>
          <a:p>
            <a:pPr eaLnBrk="1" hangingPunct="1"/>
            <a:r>
              <a:rPr lang="en-GB" altLang="ja-JP" baseline="0" dirty="0">
                <a:latin typeface="Times New Roman" charset="0"/>
              </a:rPr>
              <a:t>You can watch this film of little Sylvie on the Ruth </a:t>
            </a:r>
            <a:r>
              <a:rPr lang="en-GB" altLang="ja-JP" baseline="0" dirty="0" err="1">
                <a:latin typeface="Times New Roman" charset="0"/>
              </a:rPr>
              <a:t>Miskin</a:t>
            </a:r>
            <a:r>
              <a:rPr lang="en-GB" altLang="ja-JP" baseline="0" dirty="0">
                <a:latin typeface="Times New Roman" charset="0"/>
              </a:rPr>
              <a:t> website to practise using pure sounds. </a:t>
            </a:r>
            <a:r>
              <a:rPr lang="en-GB" altLang="ja-JP" i="1" baseline="0" dirty="0">
                <a:latin typeface="Times New Roman" charset="0"/>
              </a:rPr>
              <a:t>Play a little bit of the video.</a:t>
            </a:r>
            <a:endParaRPr lang="en-GB" altLang="ja-JP"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7</a:t>
            </a:fld>
            <a:endParaRPr lang="en-US"/>
          </a:p>
        </p:txBody>
      </p:sp>
    </p:spTree>
    <p:extLst>
      <p:ext uri="{BB962C8B-B14F-4D97-AF65-F5344CB8AC3E}">
        <p14:creationId xmlns:p14="http://schemas.microsoft.com/office/powerpoint/2010/main" val="385584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give children a hook to learn the sounds by using pictures in the same shape as the letter.</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 looks like a snake.</a:t>
            </a:r>
          </a:p>
          <a:p>
            <a:r>
              <a:rPr lang="en-US" sz="1200" kern="1200" dirty="0">
                <a:solidFill>
                  <a:schemeClr val="tx1"/>
                </a:solidFill>
                <a:effectLst/>
                <a:latin typeface="+mn-lt"/>
                <a:ea typeface="+mn-ea"/>
                <a:cs typeface="+mn-cs"/>
              </a:rPr>
              <a:t>‘d’ looks like a dinosaur.</a:t>
            </a:r>
          </a:p>
          <a:p>
            <a:pPr lvl="0"/>
            <a:r>
              <a:rPr lang="en-US" sz="1200" kern="1200" dirty="0">
                <a:solidFill>
                  <a:schemeClr val="tx1"/>
                </a:solidFill>
                <a:effectLst/>
                <a:latin typeface="+mn-lt"/>
                <a:ea typeface="+mn-ea"/>
                <a:cs typeface="+mn-cs"/>
              </a:rPr>
              <a:t>‘m’ looks like a mountain.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looks like an apple.</a:t>
            </a:r>
            <a:br>
              <a:rPr lang="en-US"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teach the children to name the mnemonic pictures before they learn the sound.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means that children learn to read and write the sounds really easily.</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8</a:t>
            </a:fld>
            <a:endParaRPr lang="en-GB"/>
          </a:p>
        </p:txBody>
      </p:sp>
    </p:spTree>
    <p:extLst>
      <p:ext uri="{BB962C8B-B14F-4D97-AF65-F5344CB8AC3E}">
        <p14:creationId xmlns:p14="http://schemas.microsoft.com/office/powerpoint/2010/main" val="3304569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a:solidFill>
                  <a:schemeClr val="tx1"/>
                </a:solidFill>
                <a:effectLst/>
                <a:latin typeface="+mn-lt"/>
                <a:ea typeface="+mn-ea"/>
                <a:cs typeface="+mn-cs"/>
              </a:rPr>
              <a:t>Let me introduce you to Fred</a:t>
            </a:r>
            <a:r>
              <a:rPr lang="en-US" sz="1200" i="1" u="none" strike="noStrike" kern="1200" dirty="0">
                <a:solidFill>
                  <a:schemeClr val="tx1"/>
                </a:solidFill>
                <a:effectLst/>
                <a:latin typeface="+mn-lt"/>
                <a:ea typeface="+mn-ea"/>
                <a:cs typeface="+mn-cs"/>
              </a:rPr>
              <a:t>.</a:t>
            </a:r>
            <a:endParaRPr lang="en-GB"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can only speak in sounds. He says d-o-g, h-a-t etc.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Speaking like Fred helps children to understand that words are made up of sounds.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helps children </a:t>
            </a:r>
            <a:r>
              <a:rPr lang="en-US" sz="1200" u="none" strike="noStrike" kern="1200" dirty="0" err="1">
                <a:solidFill>
                  <a:schemeClr val="tx1"/>
                </a:solidFill>
                <a:effectLst/>
                <a:latin typeface="+mn-lt"/>
                <a:ea typeface="+mn-ea"/>
                <a:cs typeface="+mn-cs"/>
              </a:rPr>
              <a:t>practise</a:t>
            </a:r>
            <a:r>
              <a:rPr lang="en-US" sz="1200" u="none" strike="noStrike" kern="1200" dirty="0">
                <a:solidFill>
                  <a:schemeClr val="tx1"/>
                </a:solidFill>
                <a:effectLst/>
                <a:latin typeface="+mn-lt"/>
                <a:ea typeface="+mn-ea"/>
                <a:cs typeface="+mn-cs"/>
              </a:rPr>
              <a:t> blending sounds together because he needs the children to say the words for him. Fred says d-o-g, children tell him the word is dog.</a:t>
            </a: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This is how we </a:t>
            </a:r>
            <a:r>
              <a:rPr lang="en-US" sz="1200" b="1" u="none" strike="noStrike" kern="1200" dirty="0">
                <a:solidFill>
                  <a:schemeClr val="tx1"/>
                </a:solidFill>
                <a:effectLst/>
                <a:latin typeface="+mn-lt"/>
                <a:ea typeface="+mn-ea"/>
                <a:cs typeface="+mn-cs"/>
              </a:rPr>
              <a:t>quickly</a:t>
            </a:r>
            <a:r>
              <a:rPr lang="en-US" sz="1200" u="none" strike="noStrike" kern="1200" dirty="0">
                <a:solidFill>
                  <a:schemeClr val="tx1"/>
                </a:solidFill>
                <a:effectLst/>
                <a:latin typeface="+mn-lt"/>
                <a:ea typeface="+mn-ea"/>
                <a:cs typeface="+mn-cs"/>
              </a:rPr>
              <a:t> teach </a:t>
            </a:r>
            <a:r>
              <a:rPr lang="en-US" sz="1200" b="1" u="none" strike="noStrike" kern="1200" dirty="0">
                <a:solidFill>
                  <a:schemeClr val="tx1"/>
                </a:solidFill>
                <a:effectLst/>
                <a:latin typeface="+mn-lt"/>
                <a:ea typeface="+mn-ea"/>
                <a:cs typeface="+mn-cs"/>
              </a:rPr>
              <a:t>all of our children</a:t>
            </a:r>
            <a:r>
              <a:rPr lang="en-US" sz="1200" u="none" strike="noStrike" kern="1200" dirty="0">
                <a:solidFill>
                  <a:schemeClr val="tx1"/>
                </a:solidFill>
                <a:effectLst/>
                <a:latin typeface="+mn-lt"/>
                <a:ea typeface="+mn-ea"/>
                <a:cs typeface="+mn-cs"/>
              </a:rPr>
              <a:t> to blend.</a:t>
            </a:r>
          </a:p>
          <a:p>
            <a:pPr lvl="0"/>
            <a:endParaRPr lang="en-US"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9</a:t>
            </a:fld>
            <a:endParaRPr lang="en-GB"/>
          </a:p>
        </p:txBody>
      </p:sp>
    </p:spTree>
    <p:extLst>
      <p:ext uri="{BB962C8B-B14F-4D97-AF65-F5344CB8AC3E}">
        <p14:creationId xmlns:p14="http://schemas.microsoft.com/office/powerpoint/2010/main" val="1855693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descr="powerpoint-cover-template-blan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br>
              <a:rPr lang="en-GB" dirty="0"/>
            </a:br>
            <a:r>
              <a:rPr lang="en-GB" dirty="0"/>
              <a:t>Click to edit Master title style</a:t>
            </a:r>
          </a:p>
        </p:txBody>
      </p:sp>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8" y="1268760"/>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16016" y="1268760"/>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9/26/2023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comments" Target="../comments/comment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www.ruthmiskin.com/en/parent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554132" y="4221088"/>
            <a:ext cx="3589867" cy="1181993"/>
          </a:xfrm>
        </p:spPr>
        <p:txBody>
          <a:bodyPr>
            <a:normAutofit fontScale="90000"/>
          </a:bodyPr>
          <a:lstStyle/>
          <a:p>
            <a:br>
              <a:rPr lang="en-US" dirty="0"/>
            </a:br>
            <a:r>
              <a:rPr lang="en-US" dirty="0"/>
              <a:t>Parents’ Meeting</a:t>
            </a:r>
            <a:br>
              <a:rPr lang="en-US" dirty="0"/>
            </a:br>
            <a:r>
              <a:rPr lang="en-US" i="1" dirty="0"/>
              <a:t>Introduction to Read Write Inc.</a:t>
            </a:r>
            <a:br>
              <a:rPr lang="en-US" dirty="0"/>
            </a:br>
            <a:endParaRPr lang="en-US" dirty="0"/>
          </a:p>
        </p:txBody>
      </p:sp>
    </p:spTree>
    <p:extLst>
      <p:ext uri="{BB962C8B-B14F-4D97-AF65-F5344CB8AC3E}">
        <p14:creationId xmlns:p14="http://schemas.microsoft.com/office/powerpoint/2010/main" val="144907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38EB5-9B32-FA4F-9087-5D538ACE5EB7}"/>
              </a:ext>
            </a:extLst>
          </p:cNvPr>
          <p:cNvSpPr>
            <a:spLocks noGrp="1"/>
          </p:cNvSpPr>
          <p:nvPr>
            <p:ph type="title"/>
          </p:nvPr>
        </p:nvSpPr>
        <p:spPr/>
        <p:txBody>
          <a:bodyPr/>
          <a:lstStyle/>
          <a:p>
            <a:r>
              <a:rPr lang="en-US" dirty="0"/>
              <a:t>Fred Talk routine</a:t>
            </a:r>
            <a:endParaRPr lang="en-US" dirty="0">
              <a:solidFill>
                <a:schemeClr val="accent3"/>
              </a:solidFill>
            </a:endParaRPr>
          </a:p>
        </p:txBody>
      </p:sp>
      <p:sp>
        <p:nvSpPr>
          <p:cNvPr id="3" name="Content Placeholder 2">
            <a:extLst>
              <a:ext uri="{FF2B5EF4-FFF2-40B4-BE49-F238E27FC236}">
                <a16:creationId xmlns:a16="http://schemas.microsoft.com/office/drawing/2014/main" id="{F8B8D7AE-5475-5348-8458-BA667DBF2A30}"/>
              </a:ext>
            </a:extLst>
          </p:cNvPr>
          <p:cNvSpPr>
            <a:spLocks noGrp="1"/>
          </p:cNvSpPr>
          <p:nvPr>
            <p:ph idx="1"/>
          </p:nvPr>
        </p:nvSpPr>
        <p:spPr/>
        <p:txBody>
          <a:bodyPr/>
          <a:lstStyle/>
          <a:p>
            <a:pPr marL="514350" lvl="0" indent="-514350">
              <a:buAutoNum type="arabicPeriod"/>
            </a:pPr>
            <a:r>
              <a:rPr lang="en-GB" dirty="0"/>
              <a:t>Say the word </a:t>
            </a:r>
            <a:r>
              <a:rPr lang="en-US" dirty="0"/>
              <a:t>in sounds as Fred e.g. c-a-t.</a:t>
            </a:r>
          </a:p>
          <a:p>
            <a:pPr marL="514350" lvl="0" indent="-514350">
              <a:buAutoNum type="arabicPeriod"/>
            </a:pPr>
            <a:r>
              <a:rPr lang="en-US" dirty="0"/>
              <a:t>Ask your child to repeat. Can they ‘jump-in’ with the whole word?</a:t>
            </a:r>
          </a:p>
          <a:p>
            <a:pPr marL="514350" lvl="0" indent="-514350">
              <a:buAutoNum type="arabicPeriod"/>
            </a:pPr>
            <a:r>
              <a:rPr lang="en-US" dirty="0"/>
              <a:t>Say the word in sounds followed by the whole word e.g. c-a-t, cat</a:t>
            </a:r>
          </a:p>
          <a:p>
            <a:pPr marL="514350" lvl="0" indent="-514350">
              <a:buAutoNum type="arabicPeriod"/>
            </a:pPr>
            <a:r>
              <a:rPr lang="en-US" dirty="0"/>
              <a:t>Ask your child to repeat</a:t>
            </a:r>
            <a:endParaRPr lang="en-GB" dirty="0"/>
          </a:p>
          <a:p>
            <a:endParaRPr lang="en-US" dirty="0"/>
          </a:p>
        </p:txBody>
      </p:sp>
      <p:pic>
        <p:nvPicPr>
          <p:cNvPr id="4" name="Content Placeholder 1" descr="41Ho83H3mFL.jpg">
            <a:extLst>
              <a:ext uri="{FF2B5EF4-FFF2-40B4-BE49-F238E27FC236}">
                <a16:creationId xmlns:a16="http://schemas.microsoft.com/office/drawing/2014/main" id="{6CAA398F-6BF3-F04C-91E3-77FD52EE7582}"/>
              </a:ext>
            </a:extLst>
          </p:cNvPr>
          <p:cNvPicPr>
            <a:picLocks noChangeAspect="1"/>
          </p:cNvPicPr>
          <p:nvPr/>
        </p:nvPicPr>
        <p:blipFill>
          <a:blip r:embed="rId3" cstate="screen">
            <a:extLst>
              <a:ext uri="{28A0092B-C50C-407E-A947-70E740481C1C}">
                <a14:useLocalDpi xmlns:a14="http://schemas.microsoft.com/office/drawing/2010/main"/>
              </a:ext>
            </a:extLst>
          </a:blip>
          <a:srcRect t="-8882" b="-8882"/>
          <a:stretch>
            <a:fillRect/>
          </a:stretch>
        </p:blipFill>
        <p:spPr bwMode="auto">
          <a:xfrm>
            <a:off x="5465338" y="4297679"/>
            <a:ext cx="3297979" cy="1809859"/>
          </a:xfrm>
          <a:prstGeom prst="rect">
            <a:avLst/>
          </a:prstGeom>
          <a:noFill/>
          <a:ln w="9525">
            <a:noFill/>
            <a:miter lim="800000"/>
            <a:headEnd/>
            <a:tailEnd/>
          </a:ln>
        </p:spPr>
      </p:pic>
    </p:spTree>
    <p:extLst>
      <p:ext uri="{BB962C8B-B14F-4D97-AF65-F5344CB8AC3E}">
        <p14:creationId xmlns:p14="http://schemas.microsoft.com/office/powerpoint/2010/main" val="235048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8720"/>
            <a:ext cx="8635412" cy="864096"/>
          </a:xfrm>
        </p:spPr>
        <p:txBody>
          <a:bodyPr/>
          <a:lstStyle/>
          <a:p>
            <a:r>
              <a:rPr lang="en-US" dirty="0"/>
              <a:t>Fred games and Fred talk throughout the day</a:t>
            </a:r>
          </a:p>
        </p:txBody>
      </p:sp>
      <p:sp>
        <p:nvSpPr>
          <p:cNvPr id="3" name="Content Placeholder 2"/>
          <p:cNvSpPr>
            <a:spLocks noGrp="1"/>
          </p:cNvSpPr>
          <p:nvPr>
            <p:ph idx="1"/>
          </p:nvPr>
        </p:nvSpPr>
        <p:spPr>
          <a:xfrm>
            <a:off x="327850" y="1195182"/>
            <a:ext cx="4906714" cy="5040560"/>
          </a:xfrm>
        </p:spPr>
        <p:txBody>
          <a:bodyPr/>
          <a:lstStyle/>
          <a:p>
            <a:r>
              <a:rPr lang="en-US" dirty="0"/>
              <a:t>Shall we have some</a:t>
            </a:r>
          </a:p>
          <a:p>
            <a:endParaRPr lang="en-US" dirty="0"/>
          </a:p>
          <a:p>
            <a:r>
              <a:rPr lang="en-US" dirty="0"/>
              <a:t>What would you like to</a:t>
            </a:r>
          </a:p>
          <a:p>
            <a:endParaRPr lang="en-US" dirty="0"/>
          </a:p>
          <a:p>
            <a:r>
              <a:rPr lang="en-US" dirty="0"/>
              <a:t>Let’s put on your</a:t>
            </a:r>
          </a:p>
          <a:p>
            <a:endParaRPr lang="en-US" dirty="0"/>
          </a:p>
        </p:txBody>
      </p:sp>
      <p:pic>
        <p:nvPicPr>
          <p:cNvPr id="8" name="Content Placeholder 1" descr="41Ho83H3mFL.jpg"/>
          <p:cNvPicPr>
            <a:picLocks noChangeAspect="1"/>
          </p:cNvPicPr>
          <p:nvPr/>
        </p:nvPicPr>
        <p:blipFill>
          <a:blip r:embed="rId3" cstate="screen">
            <a:extLst>
              <a:ext uri="{28A0092B-C50C-407E-A947-70E740481C1C}">
                <a14:useLocalDpi xmlns:a14="http://schemas.microsoft.com/office/drawing/2010/main"/>
              </a:ext>
            </a:extLst>
          </a:blip>
          <a:srcRect t="-8882" b="-8882"/>
          <a:stretch>
            <a:fillRect/>
          </a:stretch>
        </p:blipFill>
        <p:spPr bwMode="auto">
          <a:xfrm>
            <a:off x="5465338" y="4297679"/>
            <a:ext cx="3297979" cy="1809859"/>
          </a:xfrm>
          <a:prstGeom prst="rect">
            <a:avLst/>
          </a:prstGeom>
          <a:noFill/>
          <a:ln w="9525">
            <a:noFill/>
            <a:miter lim="800000"/>
            <a:headEnd/>
            <a:tailEnd/>
          </a:ln>
        </p:spPr>
      </p:pic>
      <p:sp>
        <p:nvSpPr>
          <p:cNvPr id="4" name="TextBox 3">
            <a:extLst>
              <a:ext uri="{FF2B5EF4-FFF2-40B4-BE49-F238E27FC236}">
                <a16:creationId xmlns:a16="http://schemas.microsoft.com/office/drawing/2014/main" id="{C9A0C5BF-DCC2-8F4E-8C72-591573B90E63}"/>
              </a:ext>
            </a:extLst>
          </p:cNvPr>
          <p:cNvSpPr txBox="1"/>
          <p:nvPr/>
        </p:nvSpPr>
        <p:spPr>
          <a:xfrm>
            <a:off x="4040676" y="1183856"/>
            <a:ext cx="301752" cy="584775"/>
          </a:xfrm>
          <a:prstGeom prst="rect">
            <a:avLst/>
          </a:prstGeom>
          <a:noFill/>
        </p:spPr>
        <p:txBody>
          <a:bodyPr wrap="square" rtlCol="0">
            <a:spAutoFit/>
          </a:bodyPr>
          <a:lstStyle/>
          <a:p>
            <a:r>
              <a:rPr lang="en-US" sz="3200" b="1" dirty="0">
                <a:solidFill>
                  <a:schemeClr val="accent3"/>
                </a:solidFill>
              </a:rPr>
              <a:t>l</a:t>
            </a:r>
          </a:p>
        </p:txBody>
      </p:sp>
      <p:sp>
        <p:nvSpPr>
          <p:cNvPr id="6" name="TextBox 5">
            <a:extLst>
              <a:ext uri="{FF2B5EF4-FFF2-40B4-BE49-F238E27FC236}">
                <a16:creationId xmlns:a16="http://schemas.microsoft.com/office/drawing/2014/main" id="{71FAFE52-461D-5843-961D-09A102A23140}"/>
              </a:ext>
            </a:extLst>
          </p:cNvPr>
          <p:cNvSpPr txBox="1"/>
          <p:nvPr/>
        </p:nvSpPr>
        <p:spPr>
          <a:xfrm>
            <a:off x="4132602" y="1183856"/>
            <a:ext cx="646450" cy="584775"/>
          </a:xfrm>
          <a:prstGeom prst="rect">
            <a:avLst/>
          </a:prstGeom>
          <a:noFill/>
        </p:spPr>
        <p:txBody>
          <a:bodyPr wrap="square" rtlCol="0">
            <a:spAutoFit/>
          </a:bodyPr>
          <a:lstStyle/>
          <a:p>
            <a:r>
              <a:rPr lang="en-US" sz="3200" b="1" dirty="0">
                <a:solidFill>
                  <a:schemeClr val="accent3"/>
                </a:solidFill>
              </a:rPr>
              <a:t>-u</a:t>
            </a:r>
          </a:p>
        </p:txBody>
      </p:sp>
      <p:sp>
        <p:nvSpPr>
          <p:cNvPr id="7" name="TextBox 6">
            <a:extLst>
              <a:ext uri="{FF2B5EF4-FFF2-40B4-BE49-F238E27FC236}">
                <a16:creationId xmlns:a16="http://schemas.microsoft.com/office/drawing/2014/main" id="{6CD2CC35-F4AE-8B41-854A-0B26618A8883}"/>
              </a:ext>
            </a:extLst>
          </p:cNvPr>
          <p:cNvSpPr txBox="1"/>
          <p:nvPr/>
        </p:nvSpPr>
        <p:spPr>
          <a:xfrm>
            <a:off x="4485484" y="1195182"/>
            <a:ext cx="896112" cy="584775"/>
          </a:xfrm>
          <a:prstGeom prst="rect">
            <a:avLst/>
          </a:prstGeom>
          <a:noFill/>
        </p:spPr>
        <p:txBody>
          <a:bodyPr wrap="square" rtlCol="0">
            <a:spAutoFit/>
          </a:bodyPr>
          <a:lstStyle/>
          <a:p>
            <a:r>
              <a:rPr lang="en-US" sz="3200" b="1" dirty="0">
                <a:solidFill>
                  <a:schemeClr val="accent3"/>
                </a:solidFill>
              </a:rPr>
              <a:t>-n</a:t>
            </a:r>
          </a:p>
        </p:txBody>
      </p:sp>
      <p:sp>
        <p:nvSpPr>
          <p:cNvPr id="9" name="TextBox 8">
            <a:extLst>
              <a:ext uri="{FF2B5EF4-FFF2-40B4-BE49-F238E27FC236}">
                <a16:creationId xmlns:a16="http://schemas.microsoft.com/office/drawing/2014/main" id="{DE1294A3-E033-AB44-8B6E-0BD6587B9F88}"/>
              </a:ext>
            </a:extLst>
          </p:cNvPr>
          <p:cNvSpPr txBox="1"/>
          <p:nvPr/>
        </p:nvSpPr>
        <p:spPr>
          <a:xfrm>
            <a:off x="4858036" y="1189401"/>
            <a:ext cx="896112" cy="584775"/>
          </a:xfrm>
          <a:prstGeom prst="rect">
            <a:avLst/>
          </a:prstGeom>
          <a:noFill/>
        </p:spPr>
        <p:txBody>
          <a:bodyPr wrap="square" rtlCol="0">
            <a:spAutoFit/>
          </a:bodyPr>
          <a:lstStyle/>
          <a:p>
            <a:r>
              <a:rPr lang="en-US" sz="3200" b="1" dirty="0">
                <a:solidFill>
                  <a:schemeClr val="accent3"/>
                </a:solidFill>
              </a:rPr>
              <a:t>-</a:t>
            </a:r>
            <a:r>
              <a:rPr lang="en-US" sz="3200" b="1" dirty="0" err="1">
                <a:solidFill>
                  <a:schemeClr val="accent3"/>
                </a:solidFill>
              </a:rPr>
              <a:t>ch</a:t>
            </a:r>
            <a:endParaRPr lang="en-US" sz="3200" b="1" dirty="0">
              <a:solidFill>
                <a:schemeClr val="accent3"/>
              </a:solidFill>
            </a:endParaRPr>
          </a:p>
        </p:txBody>
      </p:sp>
      <p:sp>
        <p:nvSpPr>
          <p:cNvPr id="5" name="TextBox 4">
            <a:extLst>
              <a:ext uri="{FF2B5EF4-FFF2-40B4-BE49-F238E27FC236}">
                <a16:creationId xmlns:a16="http://schemas.microsoft.com/office/drawing/2014/main" id="{C278B5F5-4F95-574B-B5D6-ED6E868E81CB}"/>
              </a:ext>
            </a:extLst>
          </p:cNvPr>
          <p:cNvSpPr txBox="1"/>
          <p:nvPr/>
        </p:nvSpPr>
        <p:spPr>
          <a:xfrm>
            <a:off x="5460580" y="1183856"/>
            <a:ext cx="521208" cy="584775"/>
          </a:xfrm>
          <a:prstGeom prst="rect">
            <a:avLst/>
          </a:prstGeom>
          <a:noFill/>
        </p:spPr>
        <p:txBody>
          <a:bodyPr wrap="square" rtlCol="0">
            <a:spAutoFit/>
          </a:bodyPr>
          <a:lstStyle/>
          <a:p>
            <a:r>
              <a:rPr lang="en-US" sz="3200" dirty="0">
                <a:solidFill>
                  <a:schemeClr val="tx2"/>
                </a:solidFill>
              </a:rPr>
              <a:t>?</a:t>
            </a:r>
          </a:p>
        </p:txBody>
      </p:sp>
      <p:sp>
        <p:nvSpPr>
          <p:cNvPr id="10" name="TextBox 9">
            <a:extLst>
              <a:ext uri="{FF2B5EF4-FFF2-40B4-BE49-F238E27FC236}">
                <a16:creationId xmlns:a16="http://schemas.microsoft.com/office/drawing/2014/main" id="{056BD715-C4E6-E846-8DBF-53B2E0963C47}"/>
              </a:ext>
            </a:extLst>
          </p:cNvPr>
          <p:cNvSpPr txBox="1"/>
          <p:nvPr/>
        </p:nvSpPr>
        <p:spPr>
          <a:xfrm>
            <a:off x="4472098" y="2190353"/>
            <a:ext cx="646450" cy="584775"/>
          </a:xfrm>
          <a:prstGeom prst="rect">
            <a:avLst/>
          </a:prstGeom>
          <a:noFill/>
        </p:spPr>
        <p:txBody>
          <a:bodyPr wrap="square" rtlCol="0">
            <a:spAutoFit/>
          </a:bodyPr>
          <a:lstStyle/>
          <a:p>
            <a:r>
              <a:rPr lang="en-US" sz="3200" b="1" dirty="0">
                <a:solidFill>
                  <a:schemeClr val="accent3"/>
                </a:solidFill>
              </a:rPr>
              <a:t>p</a:t>
            </a:r>
          </a:p>
        </p:txBody>
      </p:sp>
      <p:sp>
        <p:nvSpPr>
          <p:cNvPr id="11" name="TextBox 10">
            <a:extLst>
              <a:ext uri="{FF2B5EF4-FFF2-40B4-BE49-F238E27FC236}">
                <a16:creationId xmlns:a16="http://schemas.microsoft.com/office/drawing/2014/main" id="{7A396EAF-FDD3-8A44-A57C-9D3A755FEC70}"/>
              </a:ext>
            </a:extLst>
          </p:cNvPr>
          <p:cNvSpPr txBox="1"/>
          <p:nvPr/>
        </p:nvSpPr>
        <p:spPr>
          <a:xfrm>
            <a:off x="4731170" y="2184572"/>
            <a:ext cx="646450" cy="584775"/>
          </a:xfrm>
          <a:prstGeom prst="rect">
            <a:avLst/>
          </a:prstGeom>
          <a:noFill/>
        </p:spPr>
        <p:txBody>
          <a:bodyPr wrap="square" rtlCol="0">
            <a:spAutoFit/>
          </a:bodyPr>
          <a:lstStyle/>
          <a:p>
            <a:r>
              <a:rPr lang="en-US" sz="3200" b="1" dirty="0">
                <a:solidFill>
                  <a:schemeClr val="accent3"/>
                </a:solidFill>
              </a:rPr>
              <a:t>-l</a:t>
            </a:r>
          </a:p>
        </p:txBody>
      </p:sp>
      <p:sp>
        <p:nvSpPr>
          <p:cNvPr id="12" name="TextBox 11">
            <a:extLst>
              <a:ext uri="{FF2B5EF4-FFF2-40B4-BE49-F238E27FC236}">
                <a16:creationId xmlns:a16="http://schemas.microsoft.com/office/drawing/2014/main" id="{CD0374D5-9D21-554A-A431-9CC18023FFE3}"/>
              </a:ext>
            </a:extLst>
          </p:cNvPr>
          <p:cNvSpPr txBox="1"/>
          <p:nvPr/>
        </p:nvSpPr>
        <p:spPr>
          <a:xfrm>
            <a:off x="4955796" y="2184570"/>
            <a:ext cx="826208" cy="584775"/>
          </a:xfrm>
          <a:prstGeom prst="rect">
            <a:avLst/>
          </a:prstGeom>
          <a:noFill/>
        </p:spPr>
        <p:txBody>
          <a:bodyPr wrap="square" rtlCol="0">
            <a:spAutoFit/>
          </a:bodyPr>
          <a:lstStyle/>
          <a:p>
            <a:r>
              <a:rPr lang="en-US" sz="3200" b="1" dirty="0">
                <a:solidFill>
                  <a:schemeClr val="accent3"/>
                </a:solidFill>
              </a:rPr>
              <a:t>-ay</a:t>
            </a:r>
          </a:p>
        </p:txBody>
      </p:sp>
      <p:sp>
        <p:nvSpPr>
          <p:cNvPr id="13" name="TextBox 12">
            <a:extLst>
              <a:ext uri="{FF2B5EF4-FFF2-40B4-BE49-F238E27FC236}">
                <a16:creationId xmlns:a16="http://schemas.microsoft.com/office/drawing/2014/main" id="{649A23F0-D42E-A146-9618-D640251F97E1}"/>
              </a:ext>
            </a:extLst>
          </p:cNvPr>
          <p:cNvSpPr txBox="1"/>
          <p:nvPr/>
        </p:nvSpPr>
        <p:spPr>
          <a:xfrm>
            <a:off x="5565072" y="2201104"/>
            <a:ext cx="521208" cy="584775"/>
          </a:xfrm>
          <a:prstGeom prst="rect">
            <a:avLst/>
          </a:prstGeom>
          <a:noFill/>
        </p:spPr>
        <p:txBody>
          <a:bodyPr wrap="square" rtlCol="0">
            <a:spAutoFit/>
          </a:bodyPr>
          <a:lstStyle/>
          <a:p>
            <a:r>
              <a:rPr lang="en-US" sz="3200" dirty="0">
                <a:solidFill>
                  <a:schemeClr val="tx2"/>
                </a:solidFill>
              </a:rPr>
              <a:t>?</a:t>
            </a:r>
          </a:p>
        </p:txBody>
      </p:sp>
      <p:sp>
        <p:nvSpPr>
          <p:cNvPr id="14" name="TextBox 13">
            <a:extLst>
              <a:ext uri="{FF2B5EF4-FFF2-40B4-BE49-F238E27FC236}">
                <a16:creationId xmlns:a16="http://schemas.microsoft.com/office/drawing/2014/main" id="{7E1F74C5-EE11-374D-A6DE-61504D2A5900}"/>
              </a:ext>
            </a:extLst>
          </p:cNvPr>
          <p:cNvSpPr txBox="1"/>
          <p:nvPr/>
        </p:nvSpPr>
        <p:spPr>
          <a:xfrm>
            <a:off x="3381644" y="3298009"/>
            <a:ext cx="826208" cy="584775"/>
          </a:xfrm>
          <a:prstGeom prst="rect">
            <a:avLst/>
          </a:prstGeom>
          <a:noFill/>
        </p:spPr>
        <p:txBody>
          <a:bodyPr wrap="square" rtlCol="0">
            <a:spAutoFit/>
          </a:bodyPr>
          <a:lstStyle/>
          <a:p>
            <a:r>
              <a:rPr lang="en-US" sz="3200" b="1" dirty="0">
                <a:solidFill>
                  <a:schemeClr val="accent3"/>
                </a:solidFill>
              </a:rPr>
              <a:t>c</a:t>
            </a:r>
          </a:p>
        </p:txBody>
      </p:sp>
      <p:sp>
        <p:nvSpPr>
          <p:cNvPr id="15" name="TextBox 14">
            <a:extLst>
              <a:ext uri="{FF2B5EF4-FFF2-40B4-BE49-F238E27FC236}">
                <a16:creationId xmlns:a16="http://schemas.microsoft.com/office/drawing/2014/main" id="{44BCE4FD-350E-E24D-865B-EBE951DFD722}"/>
              </a:ext>
            </a:extLst>
          </p:cNvPr>
          <p:cNvSpPr txBox="1"/>
          <p:nvPr/>
        </p:nvSpPr>
        <p:spPr>
          <a:xfrm>
            <a:off x="3617324" y="3298007"/>
            <a:ext cx="826208" cy="584775"/>
          </a:xfrm>
          <a:prstGeom prst="rect">
            <a:avLst/>
          </a:prstGeom>
          <a:noFill/>
        </p:spPr>
        <p:txBody>
          <a:bodyPr wrap="square" rtlCol="0">
            <a:spAutoFit/>
          </a:bodyPr>
          <a:lstStyle/>
          <a:p>
            <a:r>
              <a:rPr lang="en-US" sz="3200" b="1" dirty="0">
                <a:solidFill>
                  <a:schemeClr val="accent3"/>
                </a:solidFill>
              </a:rPr>
              <a:t>-</a:t>
            </a:r>
            <a:r>
              <a:rPr lang="en-US" sz="3200" b="1" dirty="0" err="1">
                <a:solidFill>
                  <a:schemeClr val="accent3"/>
                </a:solidFill>
              </a:rPr>
              <a:t>oa</a:t>
            </a:r>
            <a:endParaRPr lang="en-US" sz="3200" b="1" dirty="0">
              <a:solidFill>
                <a:schemeClr val="accent3"/>
              </a:solidFill>
            </a:endParaRPr>
          </a:p>
        </p:txBody>
      </p:sp>
      <p:sp>
        <p:nvSpPr>
          <p:cNvPr id="16" name="TextBox 15">
            <a:extLst>
              <a:ext uri="{FF2B5EF4-FFF2-40B4-BE49-F238E27FC236}">
                <a16:creationId xmlns:a16="http://schemas.microsoft.com/office/drawing/2014/main" id="{DEFC93D6-6FED-3B42-B631-538662BE2EA8}"/>
              </a:ext>
            </a:extLst>
          </p:cNvPr>
          <p:cNvSpPr txBox="1"/>
          <p:nvPr/>
        </p:nvSpPr>
        <p:spPr>
          <a:xfrm>
            <a:off x="4201442" y="3298007"/>
            <a:ext cx="826208" cy="584775"/>
          </a:xfrm>
          <a:prstGeom prst="rect">
            <a:avLst/>
          </a:prstGeom>
          <a:noFill/>
        </p:spPr>
        <p:txBody>
          <a:bodyPr wrap="square" rtlCol="0">
            <a:spAutoFit/>
          </a:bodyPr>
          <a:lstStyle/>
          <a:p>
            <a:r>
              <a:rPr lang="en-US" sz="3200" b="1" dirty="0">
                <a:solidFill>
                  <a:schemeClr val="accent3"/>
                </a:solidFill>
              </a:rPr>
              <a:t>-t</a:t>
            </a:r>
          </a:p>
        </p:txBody>
      </p:sp>
      <p:sp>
        <p:nvSpPr>
          <p:cNvPr id="17" name="TextBox 16">
            <a:extLst>
              <a:ext uri="{FF2B5EF4-FFF2-40B4-BE49-F238E27FC236}">
                <a16:creationId xmlns:a16="http://schemas.microsoft.com/office/drawing/2014/main" id="{D8E30D58-F010-DF4B-992C-0E70A49ECB2A}"/>
              </a:ext>
            </a:extLst>
          </p:cNvPr>
          <p:cNvSpPr txBox="1"/>
          <p:nvPr/>
        </p:nvSpPr>
        <p:spPr>
          <a:xfrm>
            <a:off x="4469109" y="3298007"/>
            <a:ext cx="521208" cy="584775"/>
          </a:xfrm>
          <a:prstGeom prst="rect">
            <a:avLst/>
          </a:prstGeom>
          <a:noFill/>
        </p:spPr>
        <p:txBody>
          <a:bodyPr wrap="square" rtlCol="0">
            <a:spAutoFit/>
          </a:bodyPr>
          <a:lstStyle/>
          <a:p>
            <a:r>
              <a:rPr lang="en-US" sz="3200" dirty="0">
                <a:solidFill>
                  <a:schemeClr val="tx2"/>
                </a:solidFill>
              </a:rPr>
              <a:t>.</a:t>
            </a:r>
          </a:p>
        </p:txBody>
      </p:sp>
    </p:spTree>
    <p:extLst>
      <p:ext uri="{BB962C8B-B14F-4D97-AF65-F5344CB8AC3E}">
        <p14:creationId xmlns:p14="http://schemas.microsoft.com/office/powerpoint/2010/main" val="261579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5" grpId="0"/>
      <p:bldP spid="10" grpId="0"/>
      <p:bldP spid="11" grpId="0"/>
      <p:bldP spid="12"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822D-55EA-3441-BEB8-4DDEC2D6DB0E}"/>
              </a:ext>
            </a:extLst>
          </p:cNvPr>
          <p:cNvSpPr>
            <a:spLocks noGrp="1"/>
          </p:cNvSpPr>
          <p:nvPr>
            <p:ph type="title"/>
          </p:nvPr>
        </p:nvSpPr>
        <p:spPr/>
        <p:txBody>
          <a:bodyPr/>
          <a:lstStyle/>
          <a:p>
            <a:r>
              <a:rPr lang="en-US" dirty="0"/>
              <a:t>Reading with Fred Talk</a:t>
            </a:r>
          </a:p>
        </p:txBody>
      </p:sp>
      <p:pic>
        <p:nvPicPr>
          <p:cNvPr id="5" name="Content Placeholder 4">
            <a:extLst>
              <a:ext uri="{FF2B5EF4-FFF2-40B4-BE49-F238E27FC236}">
                <a16:creationId xmlns:a16="http://schemas.microsoft.com/office/drawing/2014/main" id="{70FB8B5F-DBCF-E746-BF44-519E8D3C2AF7}"/>
              </a:ext>
            </a:extLst>
          </p:cNvPr>
          <p:cNvPicPr>
            <a:picLocks noGrp="1" noChangeAspect="1"/>
          </p:cNvPicPr>
          <p:nvPr>
            <p:ph idx="1"/>
          </p:nvPr>
        </p:nvPicPr>
        <p:blipFill rotWithShape="1">
          <a:blip r:embed="rId3"/>
          <a:srcRect r="5219" b="6202"/>
          <a:stretch/>
        </p:blipFill>
        <p:spPr>
          <a:xfrm>
            <a:off x="1720530" y="1451614"/>
            <a:ext cx="1512999" cy="2298001"/>
          </a:xfrm>
          <a:ln>
            <a:solidFill>
              <a:schemeClr val="tx1"/>
            </a:solidFill>
          </a:ln>
        </p:spPr>
      </p:pic>
      <p:pic>
        <p:nvPicPr>
          <p:cNvPr id="7" name="Picture 6">
            <a:extLst>
              <a:ext uri="{FF2B5EF4-FFF2-40B4-BE49-F238E27FC236}">
                <a16:creationId xmlns:a16="http://schemas.microsoft.com/office/drawing/2014/main" id="{34863E26-CADA-C54E-AB51-86C1755BFA9B}"/>
              </a:ext>
            </a:extLst>
          </p:cNvPr>
          <p:cNvPicPr>
            <a:picLocks noChangeAspect="1"/>
          </p:cNvPicPr>
          <p:nvPr/>
        </p:nvPicPr>
        <p:blipFill rotWithShape="1">
          <a:blip r:embed="rId4"/>
          <a:srcRect b="6202"/>
          <a:stretch/>
        </p:blipFill>
        <p:spPr>
          <a:xfrm>
            <a:off x="3550456" y="1451613"/>
            <a:ext cx="1512999" cy="2298001"/>
          </a:xfrm>
          <a:prstGeom prst="rect">
            <a:avLst/>
          </a:prstGeom>
          <a:ln>
            <a:solidFill>
              <a:schemeClr val="tx1"/>
            </a:solidFill>
          </a:ln>
        </p:spPr>
      </p:pic>
      <p:pic>
        <p:nvPicPr>
          <p:cNvPr id="9" name="Picture 8">
            <a:extLst>
              <a:ext uri="{FF2B5EF4-FFF2-40B4-BE49-F238E27FC236}">
                <a16:creationId xmlns:a16="http://schemas.microsoft.com/office/drawing/2014/main" id="{91DAE5CF-87A0-E24F-AA25-3951A7F2D634}"/>
              </a:ext>
            </a:extLst>
          </p:cNvPr>
          <p:cNvPicPr>
            <a:picLocks noChangeAspect="1"/>
          </p:cNvPicPr>
          <p:nvPr/>
        </p:nvPicPr>
        <p:blipFill rotWithShape="1">
          <a:blip r:embed="rId5"/>
          <a:srcRect r="5845"/>
          <a:stretch/>
        </p:blipFill>
        <p:spPr>
          <a:xfrm>
            <a:off x="5380382" y="1451612"/>
            <a:ext cx="1512999" cy="2298001"/>
          </a:xfrm>
          <a:prstGeom prst="rect">
            <a:avLst/>
          </a:prstGeom>
          <a:ln>
            <a:solidFill>
              <a:schemeClr val="tx1"/>
            </a:solidFill>
          </a:ln>
        </p:spPr>
      </p:pic>
      <p:pic>
        <p:nvPicPr>
          <p:cNvPr id="11" name="Picture 10" descr="A close up of a logo&#10;&#10;Description automatically generated">
            <a:extLst>
              <a:ext uri="{FF2B5EF4-FFF2-40B4-BE49-F238E27FC236}">
                <a16:creationId xmlns:a16="http://schemas.microsoft.com/office/drawing/2014/main" id="{BC98152B-D11E-B64D-92DB-04549E24454F}"/>
              </a:ext>
            </a:extLst>
          </p:cNvPr>
          <p:cNvPicPr>
            <a:picLocks noChangeAspect="1"/>
          </p:cNvPicPr>
          <p:nvPr/>
        </p:nvPicPr>
        <p:blipFill>
          <a:blip r:embed="rId6"/>
          <a:stretch>
            <a:fillRect/>
          </a:stretch>
        </p:blipFill>
        <p:spPr>
          <a:xfrm>
            <a:off x="1908311" y="3930683"/>
            <a:ext cx="4797287" cy="2298001"/>
          </a:xfrm>
          <a:prstGeom prst="rect">
            <a:avLst/>
          </a:prstGeom>
          <a:ln>
            <a:solidFill>
              <a:schemeClr val="tx1"/>
            </a:solidFill>
          </a:ln>
        </p:spPr>
      </p:pic>
    </p:spTree>
    <p:extLst>
      <p:ext uri="{BB962C8B-B14F-4D97-AF65-F5344CB8AC3E}">
        <p14:creationId xmlns:p14="http://schemas.microsoft.com/office/powerpoint/2010/main" val="290898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Complex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4075" t="7912" r="8731" b="12963"/>
          <a:stretch/>
        </p:blipFill>
        <p:spPr>
          <a:xfrm>
            <a:off x="2555630" y="1256818"/>
            <a:ext cx="4320626" cy="5548345"/>
          </a:xfrm>
          <a:prstGeom prst="rect">
            <a:avLst/>
          </a:prstGeom>
        </p:spPr>
      </p:pic>
      <p:sp>
        <p:nvSpPr>
          <p:cNvPr id="48130" name="Title 1"/>
          <p:cNvSpPr>
            <a:spLocks noGrp="1"/>
          </p:cNvSpPr>
          <p:nvPr>
            <p:ph type="title"/>
          </p:nvPr>
        </p:nvSpPr>
        <p:spPr/>
        <p:txBody>
          <a:bodyPr/>
          <a:lstStyle/>
          <a:p>
            <a:pPr eaLnBrk="1" hangingPunct="1">
              <a:defRPr/>
            </a:pPr>
            <a:r>
              <a:rPr lang="en-GB" dirty="0">
                <a:solidFill>
                  <a:schemeClr val="accent5"/>
                </a:solidFill>
              </a:rPr>
              <a:t>Speed Sounds Set 3</a:t>
            </a:r>
          </a:p>
        </p:txBody>
      </p:sp>
      <p:sp>
        <p:nvSpPr>
          <p:cNvPr id="9" name="Rounded Rectangle 8"/>
          <p:cNvSpPr/>
          <p:nvPr/>
        </p:nvSpPr>
        <p:spPr>
          <a:xfrm flipV="1">
            <a:off x="5648062" y="5487405"/>
            <a:ext cx="1152128" cy="288032"/>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5832140" y="4365104"/>
            <a:ext cx="936104" cy="288032"/>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652080" y="5755441"/>
            <a:ext cx="432048" cy="216024"/>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775854" y="6199779"/>
            <a:ext cx="432048" cy="288032"/>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5432038" y="4869160"/>
            <a:ext cx="432048" cy="50405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4203844" y="5703177"/>
            <a:ext cx="1512168" cy="288032"/>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4516048" y="5982084"/>
            <a:ext cx="432048" cy="216024"/>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4959928" y="4329100"/>
            <a:ext cx="504056" cy="576064"/>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6327051" y="4585416"/>
            <a:ext cx="504056" cy="288032"/>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2665745" y="6183339"/>
            <a:ext cx="432048" cy="288032"/>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5652120" y="1687665"/>
            <a:ext cx="360040" cy="50405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1A934E6-5F13-4A3C-8497-330650C4587A}"/>
              </a:ext>
            </a:extLst>
          </p:cNvPr>
          <p:cNvSpPr txBox="1"/>
          <p:nvPr/>
        </p:nvSpPr>
        <p:spPr>
          <a:xfrm>
            <a:off x="8148577" y="5487405"/>
            <a:ext cx="505267" cy="369332"/>
          </a:xfrm>
          <a:prstGeom prst="rect">
            <a:avLst/>
          </a:prstGeom>
          <a:noFill/>
        </p:spPr>
        <p:txBody>
          <a:bodyPr wrap="none" rtlCol="0">
            <a:spAutoFit/>
          </a:bodyPr>
          <a:lstStyle/>
          <a:p>
            <a:r>
              <a:rPr lang="en-GB" dirty="0"/>
              <a:t>CA</a:t>
            </a:r>
          </a:p>
        </p:txBody>
      </p:sp>
    </p:spTree>
    <p:extLst>
      <p:ext uri="{BB962C8B-B14F-4D97-AF65-F5344CB8AC3E}">
        <p14:creationId xmlns:p14="http://schemas.microsoft.com/office/powerpoint/2010/main" val="137082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3494B-1487-5449-8C15-049D3B543B93}"/>
              </a:ext>
            </a:extLst>
          </p:cNvPr>
          <p:cNvSpPr>
            <a:spLocks noGrp="1"/>
          </p:cNvSpPr>
          <p:nvPr>
            <p:ph type="title"/>
          </p:nvPr>
        </p:nvSpPr>
        <p:spPr/>
        <p:txBody>
          <a:bodyPr/>
          <a:lstStyle/>
          <a:p>
            <a:r>
              <a:rPr lang="en-US" dirty="0"/>
              <a:t>Picture Phrases</a:t>
            </a:r>
          </a:p>
        </p:txBody>
      </p:sp>
      <p:pic>
        <p:nvPicPr>
          <p:cNvPr id="5" name="Picture 4">
            <a:extLst>
              <a:ext uri="{FF2B5EF4-FFF2-40B4-BE49-F238E27FC236}">
                <a16:creationId xmlns:a16="http://schemas.microsoft.com/office/drawing/2014/main" id="{3A30FA77-7827-2F4D-B53F-6699012E5EBC}"/>
              </a:ext>
            </a:extLst>
          </p:cNvPr>
          <p:cNvPicPr>
            <a:picLocks noChangeAspect="1"/>
          </p:cNvPicPr>
          <p:nvPr/>
        </p:nvPicPr>
        <p:blipFill>
          <a:blip r:embed="rId3"/>
          <a:stretch>
            <a:fillRect/>
          </a:stretch>
        </p:blipFill>
        <p:spPr>
          <a:xfrm>
            <a:off x="2291164" y="1689916"/>
            <a:ext cx="1879538" cy="2675688"/>
          </a:xfrm>
          <a:prstGeom prst="rect">
            <a:avLst/>
          </a:prstGeom>
          <a:ln>
            <a:solidFill>
              <a:schemeClr val="tx1"/>
            </a:solidFill>
          </a:ln>
        </p:spPr>
      </p:pic>
      <p:pic>
        <p:nvPicPr>
          <p:cNvPr id="9" name="Picture 8">
            <a:extLst>
              <a:ext uri="{FF2B5EF4-FFF2-40B4-BE49-F238E27FC236}">
                <a16:creationId xmlns:a16="http://schemas.microsoft.com/office/drawing/2014/main" id="{8CD0D21F-A000-0C45-A327-4C6AC6B0705B}"/>
              </a:ext>
            </a:extLst>
          </p:cNvPr>
          <p:cNvPicPr>
            <a:picLocks noChangeAspect="1"/>
          </p:cNvPicPr>
          <p:nvPr/>
        </p:nvPicPr>
        <p:blipFill>
          <a:blip r:embed="rId4"/>
          <a:stretch>
            <a:fillRect/>
          </a:stretch>
        </p:blipFill>
        <p:spPr>
          <a:xfrm>
            <a:off x="323528" y="1689916"/>
            <a:ext cx="1879538" cy="2675688"/>
          </a:xfrm>
          <a:prstGeom prst="rect">
            <a:avLst/>
          </a:prstGeom>
          <a:ln>
            <a:solidFill>
              <a:schemeClr val="tx1"/>
            </a:solidFill>
          </a:ln>
        </p:spPr>
      </p:pic>
    </p:spTree>
    <p:extLst>
      <p:ext uri="{BB962C8B-B14F-4D97-AF65-F5344CB8AC3E}">
        <p14:creationId xmlns:p14="http://schemas.microsoft.com/office/powerpoint/2010/main" val="2704266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279C-A1B0-BD46-857A-27F00F24B384}"/>
              </a:ext>
            </a:extLst>
          </p:cNvPr>
          <p:cNvSpPr>
            <a:spLocks noGrp="1"/>
          </p:cNvSpPr>
          <p:nvPr>
            <p:ph type="title"/>
          </p:nvPr>
        </p:nvSpPr>
        <p:spPr>
          <a:xfrm>
            <a:off x="323528" y="260649"/>
            <a:ext cx="8146704" cy="864096"/>
          </a:xfrm>
        </p:spPr>
        <p:txBody>
          <a:bodyPr/>
          <a:lstStyle/>
          <a:p>
            <a:r>
              <a:rPr lang="en-US" dirty="0"/>
              <a:t>‘Special Friends’, ‘Fred Talk’, read the word</a:t>
            </a:r>
          </a:p>
        </p:txBody>
      </p:sp>
      <p:pic>
        <p:nvPicPr>
          <p:cNvPr id="7" name="Picture 6">
            <a:extLst>
              <a:ext uri="{FF2B5EF4-FFF2-40B4-BE49-F238E27FC236}">
                <a16:creationId xmlns:a16="http://schemas.microsoft.com/office/drawing/2014/main" id="{FA75C3B0-4996-1B47-B748-9022B28B4F14}"/>
              </a:ext>
            </a:extLst>
          </p:cNvPr>
          <p:cNvPicPr>
            <a:picLocks noChangeAspect="1"/>
          </p:cNvPicPr>
          <p:nvPr/>
        </p:nvPicPr>
        <p:blipFill>
          <a:blip r:embed="rId3"/>
          <a:stretch>
            <a:fillRect/>
          </a:stretch>
        </p:blipFill>
        <p:spPr>
          <a:xfrm>
            <a:off x="1898470" y="1482272"/>
            <a:ext cx="4996820" cy="2376865"/>
          </a:xfrm>
          <a:prstGeom prst="rect">
            <a:avLst/>
          </a:prstGeom>
          <a:ln>
            <a:solidFill>
              <a:schemeClr val="tx1"/>
            </a:solidFill>
          </a:ln>
        </p:spPr>
      </p:pic>
      <p:sp>
        <p:nvSpPr>
          <p:cNvPr id="3" name="TextBox 2">
            <a:extLst>
              <a:ext uri="{FF2B5EF4-FFF2-40B4-BE49-F238E27FC236}">
                <a16:creationId xmlns:a16="http://schemas.microsoft.com/office/drawing/2014/main" id="{D49A3D8D-02A6-498B-A83F-4D0820BAB96F}"/>
              </a:ext>
            </a:extLst>
          </p:cNvPr>
          <p:cNvSpPr txBox="1"/>
          <p:nvPr/>
        </p:nvSpPr>
        <p:spPr>
          <a:xfrm>
            <a:off x="2161309" y="5292436"/>
            <a:ext cx="2986715" cy="369332"/>
          </a:xfrm>
          <a:prstGeom prst="rect">
            <a:avLst/>
          </a:prstGeom>
          <a:noFill/>
        </p:spPr>
        <p:txBody>
          <a:bodyPr wrap="none" rtlCol="0">
            <a:spAutoFit/>
          </a:bodyPr>
          <a:lstStyle/>
          <a:p>
            <a:r>
              <a:rPr lang="en-GB" dirty="0"/>
              <a:t>+ </a:t>
            </a:r>
            <a:r>
              <a:rPr lang="en-GB" dirty="0" err="1"/>
              <a:t>Multisylabic</a:t>
            </a:r>
            <a:r>
              <a:rPr lang="en-GB" dirty="0"/>
              <a:t> - playground </a:t>
            </a:r>
          </a:p>
        </p:txBody>
      </p:sp>
    </p:spTree>
    <p:extLst>
      <p:ext uri="{BB962C8B-B14F-4D97-AF65-F5344CB8AC3E}">
        <p14:creationId xmlns:p14="http://schemas.microsoft.com/office/powerpoint/2010/main" val="944618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p:pic>
    </p:spTree>
    <p:extLst>
      <p:ext uri="{BB962C8B-B14F-4D97-AF65-F5344CB8AC3E}">
        <p14:creationId xmlns:p14="http://schemas.microsoft.com/office/powerpoint/2010/main" val="3144918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450BF-B53D-6F49-9A43-6D1A1CC94C18}"/>
              </a:ext>
            </a:extLst>
          </p:cNvPr>
          <p:cNvSpPr>
            <a:spLocks noGrp="1"/>
          </p:cNvSpPr>
          <p:nvPr>
            <p:ph type="title"/>
          </p:nvPr>
        </p:nvSpPr>
        <p:spPr/>
        <p:txBody>
          <a:bodyPr/>
          <a:lstStyle/>
          <a:p>
            <a:r>
              <a:rPr lang="en-US" dirty="0"/>
              <a:t>Teaching letter formation</a:t>
            </a:r>
          </a:p>
        </p:txBody>
      </p:sp>
      <p:pic>
        <p:nvPicPr>
          <p:cNvPr id="7" name="Content Placeholder 6" descr="A screenshot of a cell phone&#10;&#10;Description automatically generated">
            <a:extLst>
              <a:ext uri="{FF2B5EF4-FFF2-40B4-BE49-F238E27FC236}">
                <a16:creationId xmlns:a16="http://schemas.microsoft.com/office/drawing/2014/main" id="{2C4C9AB0-B505-1445-9009-1C3C5B4F7360}"/>
              </a:ext>
            </a:extLst>
          </p:cNvPr>
          <p:cNvPicPr>
            <a:picLocks noGrp="1" noChangeAspect="1"/>
          </p:cNvPicPr>
          <p:nvPr>
            <p:ph idx="1"/>
          </p:nvPr>
        </p:nvPicPr>
        <p:blipFill>
          <a:blip r:embed="rId3"/>
          <a:stretch>
            <a:fillRect/>
          </a:stretch>
        </p:blipFill>
        <p:spPr>
          <a:xfrm>
            <a:off x="576226" y="1289740"/>
            <a:ext cx="7991548" cy="5040313"/>
          </a:xfrm>
        </p:spPr>
      </p:pic>
    </p:spTree>
    <p:extLst>
      <p:ext uri="{BB962C8B-B14F-4D97-AF65-F5344CB8AC3E}">
        <p14:creationId xmlns:p14="http://schemas.microsoft.com/office/powerpoint/2010/main" val="3068285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60649"/>
            <a:ext cx="8712967" cy="864096"/>
          </a:xfrm>
        </p:spPr>
        <p:txBody>
          <a:bodyPr/>
          <a:lstStyle/>
          <a:p>
            <a:r>
              <a:rPr lang="en-US" dirty="0"/>
              <a:t>What will your child bring home?</a:t>
            </a:r>
          </a:p>
        </p:txBody>
      </p:sp>
      <p:pic>
        <p:nvPicPr>
          <p:cNvPr id="3" name="Picture 2">
            <a:extLst>
              <a:ext uri="{FF2B5EF4-FFF2-40B4-BE49-F238E27FC236}">
                <a16:creationId xmlns:a16="http://schemas.microsoft.com/office/drawing/2014/main" id="{08109203-4959-C44A-8547-F974B7707A4B}"/>
              </a:ext>
            </a:extLst>
          </p:cNvPr>
          <p:cNvPicPr>
            <a:picLocks noChangeAspect="1"/>
          </p:cNvPicPr>
          <p:nvPr/>
        </p:nvPicPr>
        <p:blipFill>
          <a:blip r:embed="rId3"/>
          <a:stretch>
            <a:fillRect/>
          </a:stretch>
        </p:blipFill>
        <p:spPr>
          <a:xfrm>
            <a:off x="389058" y="1186651"/>
            <a:ext cx="4054394" cy="2838076"/>
          </a:xfrm>
          <a:prstGeom prst="rect">
            <a:avLst/>
          </a:prstGeom>
        </p:spPr>
      </p:pic>
      <p:sp>
        <p:nvSpPr>
          <p:cNvPr id="23" name="TextBox 22">
            <a:extLst>
              <a:ext uri="{FF2B5EF4-FFF2-40B4-BE49-F238E27FC236}">
                <a16:creationId xmlns:a16="http://schemas.microsoft.com/office/drawing/2014/main" id="{B9E50773-0EA2-BF41-B418-1BF4E0948523}"/>
              </a:ext>
            </a:extLst>
          </p:cNvPr>
          <p:cNvSpPr txBox="1"/>
          <p:nvPr/>
        </p:nvSpPr>
        <p:spPr>
          <a:xfrm flipV="1">
            <a:off x="4699322" y="4004841"/>
            <a:ext cx="1958334" cy="1446550"/>
          </a:xfrm>
          <a:prstGeom prst="rect">
            <a:avLst/>
          </a:prstGeom>
          <a:noFill/>
        </p:spPr>
        <p:txBody>
          <a:bodyPr wrap="square" rtlCol="0">
            <a:spAutoFit/>
          </a:bodyPr>
          <a:lstStyle/>
          <a:p>
            <a:r>
              <a:rPr lang="en-US" sz="8800" dirty="0">
                <a:solidFill>
                  <a:srgbClr val="5A5A5A"/>
                </a:solidFill>
              </a:rPr>
              <a:t> </a:t>
            </a:r>
            <a:endParaRPr lang="en-US" dirty="0">
              <a:solidFill>
                <a:srgbClr val="5A5A5A"/>
              </a:solidFill>
            </a:endParaRPr>
          </a:p>
        </p:txBody>
      </p:sp>
      <p:pic>
        <p:nvPicPr>
          <p:cNvPr id="6" name="Picture 5">
            <a:extLst>
              <a:ext uri="{FF2B5EF4-FFF2-40B4-BE49-F238E27FC236}">
                <a16:creationId xmlns:a16="http://schemas.microsoft.com/office/drawing/2014/main" id="{7C341FC8-C84E-4CBB-9AC6-7D66B4D3E8B7}"/>
              </a:ext>
            </a:extLst>
          </p:cNvPr>
          <p:cNvPicPr>
            <a:picLocks noChangeAspect="1"/>
          </p:cNvPicPr>
          <p:nvPr/>
        </p:nvPicPr>
        <p:blipFill>
          <a:blip r:embed="rId4"/>
          <a:stretch>
            <a:fillRect/>
          </a:stretch>
        </p:blipFill>
        <p:spPr>
          <a:xfrm>
            <a:off x="551278" y="4086634"/>
            <a:ext cx="3766080" cy="2752785"/>
          </a:xfrm>
          <a:prstGeom prst="rect">
            <a:avLst/>
          </a:prstGeom>
        </p:spPr>
      </p:pic>
      <p:pic>
        <p:nvPicPr>
          <p:cNvPr id="9" name="Picture 8">
            <a:extLst>
              <a:ext uri="{FF2B5EF4-FFF2-40B4-BE49-F238E27FC236}">
                <a16:creationId xmlns:a16="http://schemas.microsoft.com/office/drawing/2014/main" id="{2AA781B9-B1DF-4819-A816-889961ECB496}"/>
              </a:ext>
            </a:extLst>
          </p:cNvPr>
          <p:cNvPicPr>
            <a:picLocks noChangeAspect="1"/>
          </p:cNvPicPr>
          <p:nvPr/>
        </p:nvPicPr>
        <p:blipFill>
          <a:blip r:embed="rId5"/>
          <a:stretch>
            <a:fillRect/>
          </a:stretch>
        </p:blipFill>
        <p:spPr>
          <a:xfrm>
            <a:off x="5033545" y="1516284"/>
            <a:ext cx="1250097" cy="4363655"/>
          </a:xfrm>
          <a:prstGeom prst="rect">
            <a:avLst/>
          </a:prstGeom>
        </p:spPr>
      </p:pic>
      <p:pic>
        <p:nvPicPr>
          <p:cNvPr id="10" name="Picture 9">
            <a:extLst>
              <a:ext uri="{FF2B5EF4-FFF2-40B4-BE49-F238E27FC236}">
                <a16:creationId xmlns:a16="http://schemas.microsoft.com/office/drawing/2014/main" id="{E83CA9EF-70F5-4773-9DF2-0BDE73A09D72}"/>
              </a:ext>
            </a:extLst>
          </p:cNvPr>
          <p:cNvPicPr>
            <a:picLocks noChangeAspect="1"/>
          </p:cNvPicPr>
          <p:nvPr/>
        </p:nvPicPr>
        <p:blipFill>
          <a:blip r:embed="rId6"/>
          <a:stretch>
            <a:fillRect/>
          </a:stretch>
        </p:blipFill>
        <p:spPr>
          <a:xfrm>
            <a:off x="6401737" y="1516284"/>
            <a:ext cx="1217629" cy="4363655"/>
          </a:xfrm>
          <a:prstGeom prst="rect">
            <a:avLst/>
          </a:prstGeom>
        </p:spPr>
      </p:pic>
    </p:spTree>
    <p:extLst>
      <p:ext uri="{BB962C8B-B14F-4D97-AF65-F5344CB8AC3E}">
        <p14:creationId xmlns:p14="http://schemas.microsoft.com/office/powerpoint/2010/main" val="24502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dirty="0"/>
              <a:t>Ruth Miskin Parents’ Page:</a:t>
            </a:r>
          </a:p>
          <a:p>
            <a:r>
              <a:rPr lang="en-US" dirty="0">
                <a:hlinkClick r:id="rId3"/>
              </a:rPr>
              <a:t>http://www.ruthmiskin.com/en/parents/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spTree>
    <p:extLst>
      <p:ext uri="{BB962C8B-B14F-4D97-AF65-F5344CB8AC3E}">
        <p14:creationId xmlns:p14="http://schemas.microsoft.com/office/powerpoint/2010/main" val="1570024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6475-0665-474A-8D17-8429E2215F44}"/>
              </a:ext>
            </a:extLst>
          </p:cNvPr>
          <p:cNvSpPr>
            <a:spLocks noGrp="1"/>
          </p:cNvSpPr>
          <p:nvPr>
            <p:ph type="title"/>
          </p:nvPr>
        </p:nvSpPr>
        <p:spPr/>
        <p:txBody>
          <a:bodyPr/>
          <a:lstStyle/>
          <a:p>
            <a:r>
              <a:rPr lang="en-GB" dirty="0"/>
              <a:t>Welcome!</a:t>
            </a:r>
          </a:p>
        </p:txBody>
      </p:sp>
      <p:pic>
        <p:nvPicPr>
          <p:cNvPr id="4" name="Picture 3">
            <a:extLst>
              <a:ext uri="{FF2B5EF4-FFF2-40B4-BE49-F238E27FC236}">
                <a16:creationId xmlns:a16="http://schemas.microsoft.com/office/drawing/2014/main" id="{D7356E26-61AA-4236-B320-48087117226C}"/>
              </a:ext>
            </a:extLst>
          </p:cNvPr>
          <p:cNvPicPr>
            <a:picLocks noChangeAspect="1"/>
          </p:cNvPicPr>
          <p:nvPr/>
        </p:nvPicPr>
        <p:blipFill>
          <a:blip r:embed="rId3"/>
          <a:stretch>
            <a:fillRect/>
          </a:stretch>
        </p:blipFill>
        <p:spPr>
          <a:xfrm>
            <a:off x="2569801" y="1717962"/>
            <a:ext cx="4004397" cy="4271357"/>
          </a:xfrm>
          <a:prstGeom prst="rect">
            <a:avLst/>
          </a:prstGeom>
        </p:spPr>
      </p:pic>
    </p:spTree>
    <p:extLst>
      <p:ext uri="{BB962C8B-B14F-4D97-AF65-F5344CB8AC3E}">
        <p14:creationId xmlns:p14="http://schemas.microsoft.com/office/powerpoint/2010/main" val="579074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questions?</a:t>
            </a:r>
          </a:p>
        </p:txBody>
      </p:sp>
      <p:sp>
        <p:nvSpPr>
          <p:cNvPr id="6" name="Rectangle 5">
            <a:extLst>
              <a:ext uri="{FF2B5EF4-FFF2-40B4-BE49-F238E27FC236}">
                <a16:creationId xmlns:a16="http://schemas.microsoft.com/office/drawing/2014/main" id="{FEAA93A9-005C-EC4C-87E0-11AF3DA2EC4F}"/>
              </a:ext>
            </a:extLst>
          </p:cNvPr>
          <p:cNvSpPr/>
          <p:nvPr/>
        </p:nvSpPr>
        <p:spPr>
          <a:xfrm>
            <a:off x="2173829" y="2305615"/>
            <a:ext cx="4174541" cy="2246769"/>
          </a:xfrm>
          <a:prstGeom prst="rect">
            <a:avLst/>
          </a:prstGeom>
          <a:noFill/>
          <a:ln>
            <a:noFill/>
          </a:ln>
        </p:spPr>
        <p:txBody>
          <a:bodyPr wrap="none" lIns="91440" tIns="45720" rIns="91440" bIns="45720">
            <a:spAutoFit/>
          </a:bodyPr>
          <a:lstStyle/>
          <a:p>
            <a:pPr algn="ctr"/>
            <a:r>
              <a:rPr lang="en-US" sz="1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Q&amp;A</a:t>
            </a:r>
            <a:endParaRPr lang="en-US" sz="1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295433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582C-EE28-4AAA-A171-18574C8E46B8}"/>
              </a:ext>
            </a:extLst>
          </p:cNvPr>
          <p:cNvSpPr>
            <a:spLocks noGrp="1"/>
          </p:cNvSpPr>
          <p:nvPr>
            <p:ph type="title"/>
          </p:nvPr>
        </p:nvSpPr>
        <p:spPr>
          <a:xfrm>
            <a:off x="323528" y="0"/>
            <a:ext cx="7478713" cy="864096"/>
          </a:xfrm>
        </p:spPr>
        <p:txBody>
          <a:bodyPr/>
          <a:lstStyle/>
          <a:p>
            <a:r>
              <a:rPr lang="en-GB" dirty="0"/>
              <a:t>Split into year groups</a:t>
            </a:r>
          </a:p>
        </p:txBody>
      </p:sp>
      <p:sp>
        <p:nvSpPr>
          <p:cNvPr id="3" name="Content Placeholder 2">
            <a:extLst>
              <a:ext uri="{FF2B5EF4-FFF2-40B4-BE49-F238E27FC236}">
                <a16:creationId xmlns:a16="http://schemas.microsoft.com/office/drawing/2014/main" id="{C1CA3015-0D40-4CF1-B29B-D0F60F96B569}"/>
              </a:ext>
            </a:extLst>
          </p:cNvPr>
          <p:cNvSpPr>
            <a:spLocks noGrp="1"/>
          </p:cNvSpPr>
          <p:nvPr>
            <p:ph idx="1"/>
          </p:nvPr>
        </p:nvSpPr>
        <p:spPr>
          <a:xfrm>
            <a:off x="323528" y="1209552"/>
            <a:ext cx="8639175" cy="5521125"/>
          </a:xfrm>
        </p:spPr>
        <p:txBody>
          <a:bodyPr/>
          <a:lstStyle/>
          <a:p>
            <a:r>
              <a:rPr lang="en-GB" dirty="0"/>
              <a:t>Foundation talk– Watch a set 1 phonics lesson in action then “How to read with your child” workshop. </a:t>
            </a:r>
            <a:r>
              <a:rPr lang="en-GB" sz="1600" dirty="0"/>
              <a:t>with Mrs </a:t>
            </a:r>
            <a:r>
              <a:rPr lang="en-GB" sz="1600" dirty="0" err="1"/>
              <a:t>Ogbeide</a:t>
            </a:r>
            <a:r>
              <a:rPr lang="en-GB" sz="1600" dirty="0"/>
              <a:t> and Mrs Tate</a:t>
            </a:r>
          </a:p>
          <a:p>
            <a:endParaRPr lang="en-GB" sz="2000" dirty="0"/>
          </a:p>
          <a:p>
            <a:r>
              <a:rPr lang="en-GB" dirty="0"/>
              <a:t>Year 1 talk – Watch a set 2 phonics lesson in action then “How to read with your child and support your child with the Phonics screening” workshop </a:t>
            </a:r>
            <a:r>
              <a:rPr lang="en-GB" sz="2000" dirty="0"/>
              <a:t>With Mrs </a:t>
            </a:r>
            <a:r>
              <a:rPr lang="en-GB" sz="2000" dirty="0" err="1"/>
              <a:t>Leviss</a:t>
            </a:r>
            <a:r>
              <a:rPr lang="en-GB" sz="2000" dirty="0"/>
              <a:t>, Mrs Grimes, Mrs Patel</a:t>
            </a:r>
          </a:p>
          <a:p>
            <a:endParaRPr lang="en-GB" sz="2000" dirty="0"/>
          </a:p>
          <a:p>
            <a:r>
              <a:rPr lang="en-GB" dirty="0"/>
              <a:t>Year 2 talk – Watch a set 3 phonics lesson in action then a talk on “What happens when my child has completed RWI” talk.</a:t>
            </a:r>
          </a:p>
          <a:p>
            <a:r>
              <a:rPr lang="en-GB" sz="2000" dirty="0"/>
              <a:t>Mrs Atkinson</a:t>
            </a:r>
          </a:p>
          <a:p>
            <a:endParaRPr lang="en-GB" sz="2000" dirty="0"/>
          </a:p>
          <a:p>
            <a:endParaRPr lang="en-GB" sz="2000" dirty="0"/>
          </a:p>
          <a:p>
            <a:endParaRPr lang="en-GB" dirty="0"/>
          </a:p>
          <a:p>
            <a:endParaRPr lang="en-GB" dirty="0"/>
          </a:p>
        </p:txBody>
      </p:sp>
    </p:spTree>
    <p:extLst>
      <p:ext uri="{BB962C8B-B14F-4D97-AF65-F5344CB8AC3E}">
        <p14:creationId xmlns:p14="http://schemas.microsoft.com/office/powerpoint/2010/main" val="3659662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80FFF-2900-4B92-9A0B-B8C3D0B4743D}"/>
              </a:ext>
            </a:extLst>
          </p:cNvPr>
          <p:cNvSpPr>
            <a:spLocks noGrp="1"/>
          </p:cNvSpPr>
          <p:nvPr>
            <p:ph type="title"/>
          </p:nvPr>
        </p:nvSpPr>
        <p:spPr/>
        <p:txBody>
          <a:bodyPr/>
          <a:lstStyle/>
          <a:p>
            <a:r>
              <a:rPr lang="en-GB" dirty="0"/>
              <a:t>Foundation talk</a:t>
            </a:r>
          </a:p>
        </p:txBody>
      </p:sp>
      <p:sp>
        <p:nvSpPr>
          <p:cNvPr id="3" name="Content Placeholder 2">
            <a:extLst>
              <a:ext uri="{FF2B5EF4-FFF2-40B4-BE49-F238E27FC236}">
                <a16:creationId xmlns:a16="http://schemas.microsoft.com/office/drawing/2014/main" id="{5DBCFEF1-8C91-476F-AAAB-81C2CFE6CF0E}"/>
              </a:ext>
            </a:extLst>
          </p:cNvPr>
          <p:cNvSpPr>
            <a:spLocks noGrp="1"/>
          </p:cNvSpPr>
          <p:nvPr>
            <p:ph idx="1"/>
          </p:nvPr>
        </p:nvSpPr>
        <p:spPr/>
        <p:txBody>
          <a:bodyPr/>
          <a:lstStyle/>
          <a:p>
            <a:endParaRPr lang="en-GB" dirty="0"/>
          </a:p>
          <a:p>
            <a:r>
              <a:rPr lang="en-GB" dirty="0"/>
              <a:t>We are going to show you a RWI video that will show you how your child is taught to blend.</a:t>
            </a:r>
          </a:p>
          <a:p>
            <a:endParaRPr lang="en-GB" dirty="0"/>
          </a:p>
          <a:p>
            <a:r>
              <a:rPr lang="en-GB" dirty="0"/>
              <a:t>We will then show you how to read with your child using the books they will bring home throughout the year.</a:t>
            </a:r>
          </a:p>
        </p:txBody>
      </p:sp>
    </p:spTree>
    <p:extLst>
      <p:ext uri="{BB962C8B-B14F-4D97-AF65-F5344CB8AC3E}">
        <p14:creationId xmlns:p14="http://schemas.microsoft.com/office/powerpoint/2010/main" val="2819366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41E2-14A9-40CB-866B-7DEB0EEABB80}"/>
              </a:ext>
            </a:extLst>
          </p:cNvPr>
          <p:cNvSpPr>
            <a:spLocks noGrp="1"/>
          </p:cNvSpPr>
          <p:nvPr>
            <p:ph type="title"/>
          </p:nvPr>
        </p:nvSpPr>
        <p:spPr/>
        <p:txBody>
          <a:bodyPr/>
          <a:lstStyle/>
          <a:p>
            <a:r>
              <a:rPr lang="en-GB" dirty="0"/>
              <a:t>Set 1 video to watch </a:t>
            </a:r>
          </a:p>
        </p:txBody>
      </p:sp>
      <p:pic>
        <p:nvPicPr>
          <p:cNvPr id="4" name="Content Placeholder 3">
            <a:extLst>
              <a:ext uri="{FF2B5EF4-FFF2-40B4-BE49-F238E27FC236}">
                <a16:creationId xmlns:a16="http://schemas.microsoft.com/office/drawing/2014/main" id="{3A881521-6ACE-4F38-BFAA-277E3E0CC2A3}"/>
              </a:ext>
            </a:extLst>
          </p:cNvPr>
          <p:cNvPicPr>
            <a:picLocks noGrp="1" noChangeAspect="1"/>
          </p:cNvPicPr>
          <p:nvPr>
            <p:ph idx="1"/>
          </p:nvPr>
        </p:nvPicPr>
        <p:blipFill>
          <a:blip r:embed="rId2"/>
          <a:stretch>
            <a:fillRect/>
          </a:stretch>
        </p:blipFill>
        <p:spPr>
          <a:xfrm>
            <a:off x="586194" y="1196975"/>
            <a:ext cx="8114487" cy="5040313"/>
          </a:xfrm>
          <a:prstGeom prst="rect">
            <a:avLst/>
          </a:prstGeom>
        </p:spPr>
      </p:pic>
    </p:spTree>
    <p:extLst>
      <p:ext uri="{BB962C8B-B14F-4D97-AF65-F5344CB8AC3E}">
        <p14:creationId xmlns:p14="http://schemas.microsoft.com/office/powerpoint/2010/main" val="1321634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5466-8E4C-4FF8-8D81-B7EFC4990B8D}"/>
              </a:ext>
            </a:extLst>
          </p:cNvPr>
          <p:cNvSpPr>
            <a:spLocks noGrp="1"/>
          </p:cNvSpPr>
          <p:nvPr>
            <p:ph type="title"/>
          </p:nvPr>
        </p:nvSpPr>
        <p:spPr/>
        <p:txBody>
          <a:bodyPr/>
          <a:lstStyle/>
          <a:p>
            <a:r>
              <a:rPr lang="en-GB" dirty="0"/>
              <a:t>Wordless books – lime green</a:t>
            </a:r>
          </a:p>
        </p:txBody>
      </p:sp>
      <p:pic>
        <p:nvPicPr>
          <p:cNvPr id="4" name="Content Placeholder 3">
            <a:extLst>
              <a:ext uri="{FF2B5EF4-FFF2-40B4-BE49-F238E27FC236}">
                <a16:creationId xmlns:a16="http://schemas.microsoft.com/office/drawing/2014/main" id="{0D62895D-113E-416F-867F-E015923C1B0B}"/>
              </a:ext>
            </a:extLst>
          </p:cNvPr>
          <p:cNvPicPr>
            <a:picLocks noGrp="1" noChangeAspect="1"/>
          </p:cNvPicPr>
          <p:nvPr>
            <p:ph idx="1"/>
          </p:nvPr>
        </p:nvPicPr>
        <p:blipFill>
          <a:blip r:embed="rId2"/>
          <a:stretch>
            <a:fillRect/>
          </a:stretch>
        </p:blipFill>
        <p:spPr>
          <a:xfrm>
            <a:off x="2776536" y="1707355"/>
            <a:ext cx="4168273" cy="4487273"/>
          </a:xfrm>
          <a:prstGeom prst="rect">
            <a:avLst/>
          </a:prstGeom>
        </p:spPr>
      </p:pic>
    </p:spTree>
    <p:extLst>
      <p:ext uri="{BB962C8B-B14F-4D97-AF65-F5344CB8AC3E}">
        <p14:creationId xmlns:p14="http://schemas.microsoft.com/office/powerpoint/2010/main" val="3350284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F620-07F7-496D-9953-2ED822BCE96A}"/>
              </a:ext>
            </a:extLst>
          </p:cNvPr>
          <p:cNvSpPr>
            <a:spLocks noGrp="1"/>
          </p:cNvSpPr>
          <p:nvPr>
            <p:ph type="title"/>
          </p:nvPr>
        </p:nvSpPr>
        <p:spPr/>
        <p:txBody>
          <a:bodyPr/>
          <a:lstStyle/>
          <a:p>
            <a:r>
              <a:rPr lang="en-GB" dirty="0"/>
              <a:t>Sound blending books</a:t>
            </a:r>
          </a:p>
        </p:txBody>
      </p:sp>
      <p:pic>
        <p:nvPicPr>
          <p:cNvPr id="4" name="Content Placeholder 3">
            <a:extLst>
              <a:ext uri="{FF2B5EF4-FFF2-40B4-BE49-F238E27FC236}">
                <a16:creationId xmlns:a16="http://schemas.microsoft.com/office/drawing/2014/main" id="{1B54F341-4279-4D77-95B4-EC46788D401B}"/>
              </a:ext>
            </a:extLst>
          </p:cNvPr>
          <p:cNvPicPr>
            <a:picLocks noGrp="1" noChangeAspect="1"/>
          </p:cNvPicPr>
          <p:nvPr>
            <p:ph idx="1"/>
          </p:nvPr>
        </p:nvPicPr>
        <p:blipFill>
          <a:blip r:embed="rId2"/>
          <a:stretch>
            <a:fillRect/>
          </a:stretch>
        </p:blipFill>
        <p:spPr>
          <a:xfrm>
            <a:off x="1758651" y="2356262"/>
            <a:ext cx="5626698" cy="2644002"/>
          </a:xfrm>
          <a:prstGeom prst="rect">
            <a:avLst/>
          </a:prstGeom>
        </p:spPr>
      </p:pic>
    </p:spTree>
    <p:extLst>
      <p:ext uri="{BB962C8B-B14F-4D97-AF65-F5344CB8AC3E}">
        <p14:creationId xmlns:p14="http://schemas.microsoft.com/office/powerpoint/2010/main" val="2936013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13913-3506-4746-8247-30D6EC6ED5DD}"/>
              </a:ext>
            </a:extLst>
          </p:cNvPr>
          <p:cNvSpPr>
            <a:spLocks noGrp="1"/>
          </p:cNvSpPr>
          <p:nvPr>
            <p:ph type="title"/>
          </p:nvPr>
        </p:nvSpPr>
        <p:spPr/>
        <p:txBody>
          <a:bodyPr/>
          <a:lstStyle/>
          <a:p>
            <a:r>
              <a:rPr lang="en-GB" dirty="0"/>
              <a:t>Dandelion books</a:t>
            </a:r>
          </a:p>
        </p:txBody>
      </p:sp>
      <p:pic>
        <p:nvPicPr>
          <p:cNvPr id="4" name="Content Placeholder 3">
            <a:extLst>
              <a:ext uri="{FF2B5EF4-FFF2-40B4-BE49-F238E27FC236}">
                <a16:creationId xmlns:a16="http://schemas.microsoft.com/office/drawing/2014/main" id="{00CC99FA-460E-4C44-BB1A-3FEBF0C799FC}"/>
              </a:ext>
            </a:extLst>
          </p:cNvPr>
          <p:cNvPicPr>
            <a:picLocks noGrp="1" noChangeAspect="1"/>
          </p:cNvPicPr>
          <p:nvPr>
            <p:ph idx="1"/>
          </p:nvPr>
        </p:nvPicPr>
        <p:blipFill>
          <a:blip r:embed="rId2"/>
          <a:stretch>
            <a:fillRect/>
          </a:stretch>
        </p:blipFill>
        <p:spPr>
          <a:xfrm>
            <a:off x="3048000" y="1716881"/>
            <a:ext cx="3190875" cy="4000500"/>
          </a:xfrm>
          <a:prstGeom prst="rect">
            <a:avLst/>
          </a:prstGeom>
        </p:spPr>
      </p:pic>
    </p:spTree>
    <p:extLst>
      <p:ext uri="{BB962C8B-B14F-4D97-AF65-F5344CB8AC3E}">
        <p14:creationId xmlns:p14="http://schemas.microsoft.com/office/powerpoint/2010/main" val="2692168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8D80-B22D-4042-A9E1-C2BA31E9022E}"/>
              </a:ext>
            </a:extLst>
          </p:cNvPr>
          <p:cNvSpPr>
            <a:spLocks noGrp="1"/>
          </p:cNvSpPr>
          <p:nvPr>
            <p:ph type="title"/>
          </p:nvPr>
        </p:nvSpPr>
        <p:spPr/>
        <p:txBody>
          <a:bodyPr/>
          <a:lstStyle/>
          <a:p>
            <a:r>
              <a:rPr lang="en-GB" dirty="0"/>
              <a:t>RWI book bag books</a:t>
            </a:r>
          </a:p>
        </p:txBody>
      </p:sp>
      <p:pic>
        <p:nvPicPr>
          <p:cNvPr id="4" name="Content Placeholder 3">
            <a:extLst>
              <a:ext uri="{FF2B5EF4-FFF2-40B4-BE49-F238E27FC236}">
                <a16:creationId xmlns:a16="http://schemas.microsoft.com/office/drawing/2014/main" id="{877664AC-0D3F-424E-96CD-6E09A72C9AAB}"/>
              </a:ext>
            </a:extLst>
          </p:cNvPr>
          <p:cNvPicPr>
            <a:picLocks noGrp="1" noChangeAspect="1"/>
          </p:cNvPicPr>
          <p:nvPr>
            <p:ph idx="1"/>
          </p:nvPr>
        </p:nvPicPr>
        <p:blipFill>
          <a:blip r:embed="rId2"/>
          <a:stretch>
            <a:fillRect/>
          </a:stretch>
        </p:blipFill>
        <p:spPr>
          <a:xfrm>
            <a:off x="395287" y="1453074"/>
            <a:ext cx="3964939" cy="4658359"/>
          </a:xfrm>
          <a:prstGeom prst="rect">
            <a:avLst/>
          </a:prstGeom>
        </p:spPr>
      </p:pic>
      <p:pic>
        <p:nvPicPr>
          <p:cNvPr id="5" name="Picture 4">
            <a:extLst>
              <a:ext uri="{FF2B5EF4-FFF2-40B4-BE49-F238E27FC236}">
                <a16:creationId xmlns:a16="http://schemas.microsoft.com/office/drawing/2014/main" id="{44BE3E56-EBF6-4BF5-A15D-E37C8CFC8DB3}"/>
              </a:ext>
            </a:extLst>
          </p:cNvPr>
          <p:cNvPicPr>
            <a:picLocks noChangeAspect="1"/>
          </p:cNvPicPr>
          <p:nvPr/>
        </p:nvPicPr>
        <p:blipFill>
          <a:blip r:embed="rId3"/>
          <a:stretch>
            <a:fillRect/>
          </a:stretch>
        </p:blipFill>
        <p:spPr>
          <a:xfrm>
            <a:off x="5327489" y="1319212"/>
            <a:ext cx="2933700" cy="4219575"/>
          </a:xfrm>
          <a:prstGeom prst="rect">
            <a:avLst/>
          </a:prstGeom>
        </p:spPr>
      </p:pic>
    </p:spTree>
    <p:extLst>
      <p:ext uri="{BB962C8B-B14F-4D97-AF65-F5344CB8AC3E}">
        <p14:creationId xmlns:p14="http://schemas.microsoft.com/office/powerpoint/2010/main" val="891696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5F28F-99B8-43ED-9CA7-3F33DD3714D4}"/>
              </a:ext>
            </a:extLst>
          </p:cNvPr>
          <p:cNvSpPr>
            <a:spLocks noGrp="1"/>
          </p:cNvSpPr>
          <p:nvPr>
            <p:ph type="title"/>
          </p:nvPr>
        </p:nvSpPr>
        <p:spPr/>
        <p:txBody>
          <a:bodyPr/>
          <a:lstStyle/>
          <a:p>
            <a:r>
              <a:rPr lang="en-GB" dirty="0"/>
              <a:t>Story books</a:t>
            </a:r>
          </a:p>
        </p:txBody>
      </p:sp>
      <p:pic>
        <p:nvPicPr>
          <p:cNvPr id="4" name="Content Placeholder 3">
            <a:extLst>
              <a:ext uri="{FF2B5EF4-FFF2-40B4-BE49-F238E27FC236}">
                <a16:creationId xmlns:a16="http://schemas.microsoft.com/office/drawing/2014/main" id="{3FEEF480-8B98-4375-B065-8E511085215B}"/>
              </a:ext>
            </a:extLst>
          </p:cNvPr>
          <p:cNvPicPr>
            <a:picLocks noGrp="1" noChangeAspect="1"/>
          </p:cNvPicPr>
          <p:nvPr>
            <p:ph idx="1"/>
          </p:nvPr>
        </p:nvPicPr>
        <p:blipFill>
          <a:blip r:embed="rId2"/>
          <a:stretch>
            <a:fillRect/>
          </a:stretch>
        </p:blipFill>
        <p:spPr>
          <a:xfrm>
            <a:off x="1196019" y="1378079"/>
            <a:ext cx="6751961" cy="4602233"/>
          </a:xfrm>
          <a:prstGeom prst="rect">
            <a:avLst/>
          </a:prstGeom>
        </p:spPr>
      </p:pic>
    </p:spTree>
    <p:extLst>
      <p:ext uri="{BB962C8B-B14F-4D97-AF65-F5344CB8AC3E}">
        <p14:creationId xmlns:p14="http://schemas.microsoft.com/office/powerpoint/2010/main" val="4059957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questions?</a:t>
            </a:r>
          </a:p>
        </p:txBody>
      </p:sp>
      <p:sp>
        <p:nvSpPr>
          <p:cNvPr id="6" name="Rectangle 5">
            <a:extLst>
              <a:ext uri="{FF2B5EF4-FFF2-40B4-BE49-F238E27FC236}">
                <a16:creationId xmlns:a16="http://schemas.microsoft.com/office/drawing/2014/main" id="{FEAA93A9-005C-EC4C-87E0-11AF3DA2EC4F}"/>
              </a:ext>
            </a:extLst>
          </p:cNvPr>
          <p:cNvSpPr/>
          <p:nvPr/>
        </p:nvSpPr>
        <p:spPr>
          <a:xfrm>
            <a:off x="2173829" y="2305615"/>
            <a:ext cx="4174541" cy="2246769"/>
          </a:xfrm>
          <a:prstGeom prst="rect">
            <a:avLst/>
          </a:prstGeom>
          <a:noFill/>
          <a:ln>
            <a:noFill/>
          </a:ln>
        </p:spPr>
        <p:txBody>
          <a:bodyPr wrap="none" lIns="91440" tIns="45720" rIns="91440" bIns="45720">
            <a:spAutoFit/>
          </a:bodyPr>
          <a:lstStyle/>
          <a:p>
            <a:pPr algn="ctr"/>
            <a:r>
              <a:rPr lang="en-US" sz="1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Q&amp;A</a:t>
            </a:r>
            <a:endParaRPr lang="en-US" sz="1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23375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323528" y="1196751"/>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2800" b="0" i="0" u="none" strike="noStrike" cap="none" dirty="0">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sz="2800" b="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2800" i="0" u="none" strike="noStrike" cap="none" dirty="0">
                <a:solidFill>
                  <a:schemeClr val="dk2"/>
                </a:solidFill>
                <a:latin typeface="Arial"/>
                <a:ea typeface="Arial"/>
                <a:cs typeface="Arial"/>
                <a:sym typeface="Arial"/>
              </a:rPr>
              <a:t>Graphemes</a:t>
            </a:r>
          </a:p>
          <a:p>
            <a:pPr marL="0" marR="0" lvl="0" indent="0" algn="l" rtl="0">
              <a:lnSpc>
                <a:spcPct val="90000"/>
              </a:lnSpc>
              <a:spcBef>
                <a:spcPts val="640"/>
              </a:spcBef>
              <a:spcAft>
                <a:spcPts val="0"/>
              </a:spcAft>
              <a:buSzPct val="25000"/>
              <a:buNone/>
            </a:pPr>
            <a:endParaRPr lang="en-US" sz="2800"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2800" i="0" u="none" strike="noStrike" cap="none" dirty="0">
                <a:solidFill>
                  <a:schemeClr val="dk2"/>
                </a:solidFill>
                <a:latin typeface="Arial"/>
                <a:ea typeface="Arial"/>
                <a:cs typeface="Arial"/>
                <a:sym typeface="Arial"/>
              </a:rPr>
              <a:t>Phoneme- Single sound</a:t>
            </a:r>
          </a:p>
          <a:p>
            <a:pPr marL="0" marR="0" lvl="0" indent="0" algn="l" rtl="0">
              <a:lnSpc>
                <a:spcPct val="90000"/>
              </a:lnSpc>
              <a:spcBef>
                <a:spcPts val="640"/>
              </a:spcBef>
              <a:spcAft>
                <a:spcPts val="0"/>
              </a:spcAft>
              <a:buSzPct val="25000"/>
              <a:buNone/>
            </a:pPr>
            <a:endParaRPr lang="en-US" sz="2800"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2800" i="0" u="none" strike="noStrike" cap="none" dirty="0">
                <a:solidFill>
                  <a:schemeClr val="dk2"/>
                </a:solidFill>
                <a:latin typeface="Arial"/>
                <a:ea typeface="Arial"/>
                <a:cs typeface="Arial"/>
                <a:sym typeface="Arial"/>
              </a:rPr>
              <a:t>Digraph – 2 letters, one sound</a:t>
            </a:r>
          </a:p>
          <a:p>
            <a:pPr marL="0" marR="0" lvl="0" indent="0" algn="l" rtl="0">
              <a:lnSpc>
                <a:spcPct val="90000"/>
              </a:lnSpc>
              <a:spcBef>
                <a:spcPts val="640"/>
              </a:spcBef>
              <a:spcAft>
                <a:spcPts val="0"/>
              </a:spcAft>
              <a:buSzPct val="25000"/>
              <a:buNone/>
            </a:pPr>
            <a:endParaRPr lang="en-US" sz="2800"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2800" i="0" u="none" strike="noStrike" cap="none" dirty="0">
                <a:solidFill>
                  <a:schemeClr val="dk2"/>
                </a:solidFill>
                <a:latin typeface="Arial"/>
                <a:ea typeface="Arial"/>
                <a:cs typeface="Arial"/>
                <a:sym typeface="Arial"/>
              </a:rPr>
              <a:t>Trigraph – 3 letters, one sound</a:t>
            </a:r>
          </a:p>
          <a:p>
            <a:pPr marL="0" marR="0" lvl="0" indent="0" algn="l" rtl="0">
              <a:lnSpc>
                <a:spcPct val="90000"/>
              </a:lnSpc>
              <a:spcBef>
                <a:spcPts val="640"/>
              </a:spcBef>
              <a:spcAft>
                <a:spcPts val="0"/>
              </a:spcAft>
              <a:buSzPct val="25000"/>
              <a:buNone/>
            </a:pPr>
            <a:endParaRPr lang="en-US" sz="2800"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2800" i="0" u="none" strike="noStrike" cap="none" dirty="0">
                <a:solidFill>
                  <a:schemeClr val="dk2"/>
                </a:solidFill>
                <a:latin typeface="Arial"/>
                <a:ea typeface="Arial"/>
                <a:cs typeface="Arial"/>
                <a:sym typeface="Arial"/>
              </a:rPr>
              <a:t>Special friends – phonemes </a:t>
            </a:r>
          </a:p>
          <a:p>
            <a:pPr marL="0" marR="0" lvl="0" indent="0" algn="l" rtl="0">
              <a:lnSpc>
                <a:spcPct val="90000"/>
              </a:lnSpc>
              <a:spcBef>
                <a:spcPts val="640"/>
              </a:spcBef>
              <a:spcAft>
                <a:spcPts val="0"/>
              </a:spcAft>
              <a:buSzPct val="25000"/>
              <a:buNone/>
            </a:pPr>
            <a:r>
              <a:rPr lang="en-US" sz="2800" i="0" u="none" strike="noStrike" cap="none" dirty="0">
                <a:solidFill>
                  <a:schemeClr val="dk2"/>
                </a:solidFill>
                <a:latin typeface="Arial"/>
                <a:ea typeface="Arial"/>
                <a:cs typeface="Arial"/>
                <a:sym typeface="Arial"/>
              </a:rPr>
              <a:t>represented by more than one letter</a:t>
            </a:r>
          </a:p>
        </p:txBody>
      </p:sp>
      <p:pic>
        <p:nvPicPr>
          <p:cNvPr id="2" name="Picture 1">
            <a:extLst>
              <a:ext uri="{FF2B5EF4-FFF2-40B4-BE49-F238E27FC236}">
                <a16:creationId xmlns:a16="http://schemas.microsoft.com/office/drawing/2014/main" id="{119D1610-93D1-42A1-99A1-8FEE5D16E0F0}"/>
              </a:ext>
            </a:extLst>
          </p:cNvPr>
          <p:cNvPicPr>
            <a:picLocks noChangeAspect="1"/>
          </p:cNvPicPr>
          <p:nvPr/>
        </p:nvPicPr>
        <p:blipFill>
          <a:blip r:embed="rId3"/>
          <a:stretch>
            <a:fillRect/>
          </a:stretch>
        </p:blipFill>
        <p:spPr>
          <a:xfrm>
            <a:off x="4984829" y="1828767"/>
            <a:ext cx="2249832" cy="1600233"/>
          </a:xfrm>
          <a:prstGeom prst="rect">
            <a:avLst/>
          </a:prstGeom>
        </p:spPr>
      </p:pic>
      <p:pic>
        <p:nvPicPr>
          <p:cNvPr id="3" name="Picture 2">
            <a:extLst>
              <a:ext uri="{FF2B5EF4-FFF2-40B4-BE49-F238E27FC236}">
                <a16:creationId xmlns:a16="http://schemas.microsoft.com/office/drawing/2014/main" id="{2F586AC4-9673-4BF8-A919-BA3E52B3D28C}"/>
              </a:ext>
            </a:extLst>
          </p:cNvPr>
          <p:cNvPicPr>
            <a:picLocks noChangeAspect="1"/>
          </p:cNvPicPr>
          <p:nvPr/>
        </p:nvPicPr>
        <p:blipFill>
          <a:blip r:embed="rId4"/>
          <a:stretch>
            <a:fillRect/>
          </a:stretch>
        </p:blipFill>
        <p:spPr>
          <a:xfrm>
            <a:off x="6492273" y="3429000"/>
            <a:ext cx="2328199" cy="1780387"/>
          </a:xfrm>
          <a:prstGeom prst="rect">
            <a:avLst/>
          </a:prstGeom>
        </p:spPr>
      </p:pic>
      <p:pic>
        <p:nvPicPr>
          <p:cNvPr id="4" name="Picture 3">
            <a:extLst>
              <a:ext uri="{FF2B5EF4-FFF2-40B4-BE49-F238E27FC236}">
                <a16:creationId xmlns:a16="http://schemas.microsoft.com/office/drawing/2014/main" id="{1414F171-67D4-4B43-9ED7-923B63F826B4}"/>
              </a:ext>
            </a:extLst>
          </p:cNvPr>
          <p:cNvPicPr>
            <a:picLocks noChangeAspect="1"/>
          </p:cNvPicPr>
          <p:nvPr/>
        </p:nvPicPr>
        <p:blipFill>
          <a:blip r:embed="rId5"/>
          <a:stretch>
            <a:fillRect/>
          </a:stretch>
        </p:blipFill>
        <p:spPr>
          <a:xfrm>
            <a:off x="6109745" y="5209387"/>
            <a:ext cx="2428875" cy="1704975"/>
          </a:xfrm>
          <a:prstGeom prst="rect">
            <a:avLst/>
          </a:prstGeom>
        </p:spPr>
      </p:pic>
    </p:spTree>
    <p:extLst>
      <p:ext uri="{BB962C8B-B14F-4D97-AF65-F5344CB8AC3E}">
        <p14:creationId xmlns:p14="http://schemas.microsoft.com/office/powerpoint/2010/main" val="120530365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2A789-9D22-4782-A0AC-046136F38C30}"/>
              </a:ext>
            </a:extLst>
          </p:cNvPr>
          <p:cNvSpPr>
            <a:spLocks noGrp="1"/>
          </p:cNvSpPr>
          <p:nvPr>
            <p:ph type="title"/>
          </p:nvPr>
        </p:nvSpPr>
        <p:spPr/>
        <p:txBody>
          <a:bodyPr/>
          <a:lstStyle/>
          <a:p>
            <a:r>
              <a:rPr lang="en-GB" dirty="0"/>
              <a:t>Year 1 talk</a:t>
            </a:r>
          </a:p>
        </p:txBody>
      </p:sp>
      <p:sp>
        <p:nvSpPr>
          <p:cNvPr id="3" name="Content Placeholder 2">
            <a:extLst>
              <a:ext uri="{FF2B5EF4-FFF2-40B4-BE49-F238E27FC236}">
                <a16:creationId xmlns:a16="http://schemas.microsoft.com/office/drawing/2014/main" id="{6024005F-D5EA-4BF1-B232-A83C94A101A9}"/>
              </a:ext>
            </a:extLst>
          </p:cNvPr>
          <p:cNvSpPr>
            <a:spLocks noGrp="1"/>
          </p:cNvSpPr>
          <p:nvPr>
            <p:ph idx="1"/>
          </p:nvPr>
        </p:nvSpPr>
        <p:spPr/>
        <p:txBody>
          <a:bodyPr/>
          <a:lstStyle/>
          <a:p>
            <a:r>
              <a:rPr lang="en-GB" dirty="0"/>
              <a:t>We will show you a RWI video that shows a set 2 lesson in action.</a:t>
            </a:r>
          </a:p>
          <a:p>
            <a:endParaRPr lang="en-GB" dirty="0"/>
          </a:p>
          <a:p>
            <a:r>
              <a:rPr lang="en-GB" dirty="0"/>
              <a:t>We will then talk about the Phonics screening (the statutory phonics test that all Year 1 children take)</a:t>
            </a:r>
          </a:p>
        </p:txBody>
      </p:sp>
    </p:spTree>
    <p:extLst>
      <p:ext uri="{BB962C8B-B14F-4D97-AF65-F5344CB8AC3E}">
        <p14:creationId xmlns:p14="http://schemas.microsoft.com/office/powerpoint/2010/main" val="2523724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5A160-822D-4CAA-BA09-5EB222F8F80E}"/>
              </a:ext>
            </a:extLst>
          </p:cNvPr>
          <p:cNvSpPr>
            <a:spLocks noGrp="1"/>
          </p:cNvSpPr>
          <p:nvPr>
            <p:ph type="title"/>
          </p:nvPr>
        </p:nvSpPr>
        <p:spPr/>
        <p:txBody>
          <a:bodyPr/>
          <a:lstStyle/>
          <a:p>
            <a:r>
              <a:rPr lang="en-GB" dirty="0"/>
              <a:t>Learning to read words</a:t>
            </a:r>
          </a:p>
        </p:txBody>
      </p:sp>
      <p:pic>
        <p:nvPicPr>
          <p:cNvPr id="4" name="Content Placeholder 3">
            <a:extLst>
              <a:ext uri="{FF2B5EF4-FFF2-40B4-BE49-F238E27FC236}">
                <a16:creationId xmlns:a16="http://schemas.microsoft.com/office/drawing/2014/main" id="{CF99C0DD-8421-4B9E-9231-A2BFEB034498}"/>
              </a:ext>
            </a:extLst>
          </p:cNvPr>
          <p:cNvPicPr>
            <a:picLocks noGrp="1" noChangeAspect="1"/>
          </p:cNvPicPr>
          <p:nvPr>
            <p:ph idx="1"/>
          </p:nvPr>
        </p:nvPicPr>
        <p:blipFill>
          <a:blip r:embed="rId2"/>
          <a:stretch>
            <a:fillRect/>
          </a:stretch>
        </p:blipFill>
        <p:spPr>
          <a:xfrm>
            <a:off x="665077" y="1196975"/>
            <a:ext cx="7956720" cy="5040313"/>
          </a:xfrm>
          <a:prstGeom prst="rect">
            <a:avLst/>
          </a:prstGeom>
        </p:spPr>
      </p:pic>
    </p:spTree>
    <p:extLst>
      <p:ext uri="{BB962C8B-B14F-4D97-AF65-F5344CB8AC3E}">
        <p14:creationId xmlns:p14="http://schemas.microsoft.com/office/powerpoint/2010/main" val="940997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D1930-DA65-1D4E-8A1A-8B2F9CEA7FD8}"/>
              </a:ext>
            </a:extLst>
          </p:cNvPr>
          <p:cNvSpPr>
            <a:spLocks noGrp="1"/>
          </p:cNvSpPr>
          <p:nvPr>
            <p:ph type="title"/>
          </p:nvPr>
        </p:nvSpPr>
        <p:spPr/>
        <p:txBody>
          <a:bodyPr/>
          <a:lstStyle/>
          <a:p>
            <a:r>
              <a:rPr lang="en-US" dirty="0"/>
              <a:t>What is the Phonics Screening Check?</a:t>
            </a:r>
          </a:p>
        </p:txBody>
      </p:sp>
      <p:sp>
        <p:nvSpPr>
          <p:cNvPr id="3" name="Content Placeholder 2">
            <a:extLst>
              <a:ext uri="{FF2B5EF4-FFF2-40B4-BE49-F238E27FC236}">
                <a16:creationId xmlns:a16="http://schemas.microsoft.com/office/drawing/2014/main" id="{F6285F38-98DE-4746-A2A4-771CDD0D9776}"/>
              </a:ext>
            </a:extLst>
          </p:cNvPr>
          <p:cNvSpPr>
            <a:spLocks noGrp="1"/>
          </p:cNvSpPr>
          <p:nvPr>
            <p:ph idx="1"/>
          </p:nvPr>
        </p:nvSpPr>
        <p:spPr/>
        <p:txBody>
          <a:bodyPr/>
          <a:lstStyle/>
          <a:p>
            <a:pPr marL="457200" indent="-457200">
              <a:buFont typeface="Arial" panose="020B0604020202020204" pitchFamily="34" charset="0"/>
              <a:buChar char="•"/>
            </a:pPr>
            <a:r>
              <a:rPr lang="en-US" dirty="0"/>
              <a:t>A word-reading test at the end of Year 1.</a:t>
            </a:r>
          </a:p>
          <a:p>
            <a:pPr marL="457200" indent="-457200">
              <a:buFont typeface="Arial" panose="020B0604020202020204" pitchFamily="34" charset="0"/>
              <a:buChar char="•"/>
            </a:pPr>
            <a:r>
              <a:rPr lang="en-US" dirty="0"/>
              <a:t>Children read 40 words.</a:t>
            </a:r>
          </a:p>
        </p:txBody>
      </p:sp>
    </p:spTree>
    <p:extLst>
      <p:ext uri="{BB962C8B-B14F-4D97-AF65-F5344CB8AC3E}">
        <p14:creationId xmlns:p14="http://schemas.microsoft.com/office/powerpoint/2010/main" val="36529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1469F-21DD-8648-90F1-2E26C8476686}"/>
              </a:ext>
            </a:extLst>
          </p:cNvPr>
          <p:cNvSpPr>
            <a:spLocks noGrp="1"/>
          </p:cNvSpPr>
          <p:nvPr>
            <p:ph type="title"/>
          </p:nvPr>
        </p:nvSpPr>
        <p:spPr>
          <a:xfrm>
            <a:off x="323528" y="260649"/>
            <a:ext cx="8205617" cy="864096"/>
          </a:xfrm>
        </p:spPr>
        <p:txBody>
          <a:bodyPr/>
          <a:lstStyle/>
          <a:p>
            <a:r>
              <a:rPr lang="en-US" dirty="0"/>
              <a:t>‘Special Friends’, ‘Fred Talk’</a:t>
            </a:r>
          </a:p>
        </p:txBody>
      </p:sp>
      <p:pic>
        <p:nvPicPr>
          <p:cNvPr id="5" name="Picture 4">
            <a:extLst>
              <a:ext uri="{FF2B5EF4-FFF2-40B4-BE49-F238E27FC236}">
                <a16:creationId xmlns:a16="http://schemas.microsoft.com/office/drawing/2014/main" id="{1D978140-5EAA-1D40-BB07-5D4020AE8597}"/>
              </a:ext>
            </a:extLst>
          </p:cNvPr>
          <p:cNvPicPr>
            <a:picLocks noChangeAspect="1"/>
          </p:cNvPicPr>
          <p:nvPr/>
        </p:nvPicPr>
        <p:blipFill>
          <a:blip r:embed="rId3"/>
          <a:srcRect/>
          <a:stretch/>
        </p:blipFill>
        <p:spPr>
          <a:xfrm>
            <a:off x="876009" y="1828800"/>
            <a:ext cx="7391980" cy="3552735"/>
          </a:xfrm>
          <a:prstGeom prst="rect">
            <a:avLst/>
          </a:prstGeom>
          <a:noFill/>
          <a:ln>
            <a:solidFill>
              <a:schemeClr val="tx1"/>
            </a:solidFill>
          </a:ln>
        </p:spPr>
      </p:pic>
    </p:spTree>
    <p:extLst>
      <p:ext uri="{BB962C8B-B14F-4D97-AF65-F5344CB8AC3E}">
        <p14:creationId xmlns:p14="http://schemas.microsoft.com/office/powerpoint/2010/main" val="906368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0C9C-3D1A-1B43-89FB-E992F887612A}"/>
              </a:ext>
            </a:extLst>
          </p:cNvPr>
          <p:cNvSpPr>
            <a:spLocks noGrp="1"/>
          </p:cNvSpPr>
          <p:nvPr>
            <p:ph type="title"/>
          </p:nvPr>
        </p:nvSpPr>
        <p:spPr/>
        <p:txBody>
          <a:bodyPr/>
          <a:lstStyle/>
          <a:p>
            <a:r>
              <a:rPr lang="en-US" dirty="0"/>
              <a:t>Nonsense words</a:t>
            </a:r>
          </a:p>
        </p:txBody>
      </p:sp>
      <p:pic>
        <p:nvPicPr>
          <p:cNvPr id="5" name="Picture 4">
            <a:extLst>
              <a:ext uri="{FF2B5EF4-FFF2-40B4-BE49-F238E27FC236}">
                <a16:creationId xmlns:a16="http://schemas.microsoft.com/office/drawing/2014/main" id="{43F3701B-E3AE-3643-B41D-8D2F98D69E8C}"/>
              </a:ext>
            </a:extLst>
          </p:cNvPr>
          <p:cNvPicPr>
            <a:picLocks noChangeAspect="1"/>
          </p:cNvPicPr>
          <p:nvPr/>
        </p:nvPicPr>
        <p:blipFill>
          <a:blip r:embed="rId3"/>
          <a:stretch>
            <a:fillRect/>
          </a:stretch>
        </p:blipFill>
        <p:spPr>
          <a:xfrm>
            <a:off x="469832" y="1731717"/>
            <a:ext cx="3878316" cy="1518095"/>
          </a:xfrm>
          <a:prstGeom prst="rect">
            <a:avLst/>
          </a:prstGeom>
          <a:ln>
            <a:solidFill>
              <a:schemeClr val="tx1"/>
            </a:solidFill>
          </a:ln>
        </p:spPr>
      </p:pic>
      <p:pic>
        <p:nvPicPr>
          <p:cNvPr id="7" name="Picture 6">
            <a:extLst>
              <a:ext uri="{FF2B5EF4-FFF2-40B4-BE49-F238E27FC236}">
                <a16:creationId xmlns:a16="http://schemas.microsoft.com/office/drawing/2014/main" id="{4B83FF7B-A559-5041-BADD-DDD84C8E16CE}"/>
              </a:ext>
            </a:extLst>
          </p:cNvPr>
          <p:cNvPicPr>
            <a:picLocks noChangeAspect="1"/>
          </p:cNvPicPr>
          <p:nvPr/>
        </p:nvPicPr>
        <p:blipFill>
          <a:blip r:embed="rId4"/>
          <a:stretch>
            <a:fillRect/>
          </a:stretch>
        </p:blipFill>
        <p:spPr>
          <a:xfrm>
            <a:off x="469832" y="3493582"/>
            <a:ext cx="3878317" cy="1518095"/>
          </a:xfrm>
          <a:prstGeom prst="rect">
            <a:avLst/>
          </a:prstGeom>
          <a:ln>
            <a:solidFill>
              <a:schemeClr val="tx1"/>
            </a:solidFill>
          </a:ln>
        </p:spPr>
      </p:pic>
      <p:pic>
        <p:nvPicPr>
          <p:cNvPr id="9" name="Picture 8">
            <a:extLst>
              <a:ext uri="{FF2B5EF4-FFF2-40B4-BE49-F238E27FC236}">
                <a16:creationId xmlns:a16="http://schemas.microsoft.com/office/drawing/2014/main" id="{2E363FE7-69DB-F341-B5ED-51227FAD8BBE}"/>
              </a:ext>
            </a:extLst>
          </p:cNvPr>
          <p:cNvPicPr>
            <a:picLocks noChangeAspect="1"/>
          </p:cNvPicPr>
          <p:nvPr/>
        </p:nvPicPr>
        <p:blipFill>
          <a:blip r:embed="rId5"/>
          <a:stretch>
            <a:fillRect/>
          </a:stretch>
        </p:blipFill>
        <p:spPr>
          <a:xfrm>
            <a:off x="4795852" y="1731717"/>
            <a:ext cx="3878316" cy="1518095"/>
          </a:xfrm>
          <a:prstGeom prst="rect">
            <a:avLst/>
          </a:prstGeom>
          <a:ln>
            <a:solidFill>
              <a:schemeClr val="tx1"/>
            </a:solidFill>
          </a:ln>
        </p:spPr>
      </p:pic>
      <p:pic>
        <p:nvPicPr>
          <p:cNvPr id="11" name="Picture 10">
            <a:extLst>
              <a:ext uri="{FF2B5EF4-FFF2-40B4-BE49-F238E27FC236}">
                <a16:creationId xmlns:a16="http://schemas.microsoft.com/office/drawing/2014/main" id="{5FBAF87B-3D93-8545-A864-2482BDC970C1}"/>
              </a:ext>
            </a:extLst>
          </p:cNvPr>
          <p:cNvPicPr>
            <a:picLocks noChangeAspect="1"/>
          </p:cNvPicPr>
          <p:nvPr/>
        </p:nvPicPr>
        <p:blipFill rotWithShape="1">
          <a:blip r:embed="rId6"/>
          <a:srcRect t="5377"/>
          <a:stretch/>
        </p:blipFill>
        <p:spPr>
          <a:xfrm>
            <a:off x="4792523" y="3493582"/>
            <a:ext cx="3881645" cy="1518095"/>
          </a:xfrm>
          <a:prstGeom prst="rect">
            <a:avLst/>
          </a:prstGeom>
          <a:ln>
            <a:solidFill>
              <a:schemeClr val="tx1"/>
            </a:solidFill>
          </a:ln>
        </p:spPr>
      </p:pic>
    </p:spTree>
    <p:extLst>
      <p:ext uri="{BB962C8B-B14F-4D97-AF65-F5344CB8AC3E}">
        <p14:creationId xmlns:p14="http://schemas.microsoft.com/office/powerpoint/2010/main" val="3075336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other questions</a:t>
            </a:r>
          </a:p>
        </p:txBody>
      </p:sp>
      <p:sp>
        <p:nvSpPr>
          <p:cNvPr id="6" name="Rectangle 5">
            <a:extLst>
              <a:ext uri="{FF2B5EF4-FFF2-40B4-BE49-F238E27FC236}">
                <a16:creationId xmlns:a16="http://schemas.microsoft.com/office/drawing/2014/main" id="{FEAA93A9-005C-EC4C-87E0-11AF3DA2EC4F}"/>
              </a:ext>
            </a:extLst>
          </p:cNvPr>
          <p:cNvSpPr/>
          <p:nvPr/>
        </p:nvSpPr>
        <p:spPr>
          <a:xfrm>
            <a:off x="2173829" y="2305615"/>
            <a:ext cx="4174541" cy="2246769"/>
          </a:xfrm>
          <a:prstGeom prst="rect">
            <a:avLst/>
          </a:prstGeom>
          <a:noFill/>
          <a:ln>
            <a:noFill/>
          </a:ln>
        </p:spPr>
        <p:txBody>
          <a:bodyPr wrap="none" lIns="91440" tIns="45720" rIns="91440" bIns="45720">
            <a:spAutoFit/>
          </a:bodyPr>
          <a:lstStyle/>
          <a:p>
            <a:pPr algn="ctr"/>
            <a:r>
              <a:rPr lang="en-US" sz="1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Q&amp;A</a:t>
            </a:r>
            <a:endParaRPr lang="en-US" sz="1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907011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577EB-C78D-4AAA-9DD6-A205DD4DC8E9}"/>
              </a:ext>
            </a:extLst>
          </p:cNvPr>
          <p:cNvSpPr>
            <a:spLocks noGrp="1"/>
          </p:cNvSpPr>
          <p:nvPr>
            <p:ph type="title"/>
          </p:nvPr>
        </p:nvSpPr>
        <p:spPr/>
        <p:txBody>
          <a:bodyPr/>
          <a:lstStyle/>
          <a:p>
            <a:r>
              <a:rPr lang="en-GB" dirty="0"/>
              <a:t>Year 2 talk</a:t>
            </a:r>
          </a:p>
        </p:txBody>
      </p:sp>
      <p:sp>
        <p:nvSpPr>
          <p:cNvPr id="3" name="Content Placeholder 2">
            <a:extLst>
              <a:ext uri="{FF2B5EF4-FFF2-40B4-BE49-F238E27FC236}">
                <a16:creationId xmlns:a16="http://schemas.microsoft.com/office/drawing/2014/main" id="{89743C0B-78DD-44D4-B155-CC897FAB42DD}"/>
              </a:ext>
            </a:extLst>
          </p:cNvPr>
          <p:cNvSpPr>
            <a:spLocks noGrp="1"/>
          </p:cNvSpPr>
          <p:nvPr>
            <p:ph idx="1"/>
          </p:nvPr>
        </p:nvSpPr>
        <p:spPr/>
        <p:txBody>
          <a:bodyPr/>
          <a:lstStyle/>
          <a:p>
            <a:r>
              <a:rPr lang="en-GB" dirty="0"/>
              <a:t>We will show you a set 3 Phonic lesson in action and then talk to you about our “Master Reader” program that will start once your child has completed RWI.</a:t>
            </a:r>
          </a:p>
        </p:txBody>
      </p:sp>
    </p:spTree>
    <p:extLst>
      <p:ext uri="{BB962C8B-B14F-4D97-AF65-F5344CB8AC3E}">
        <p14:creationId xmlns:p14="http://schemas.microsoft.com/office/powerpoint/2010/main" val="2579605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4C88-F706-4928-B307-5EB9CFE742DE}"/>
              </a:ext>
            </a:extLst>
          </p:cNvPr>
          <p:cNvSpPr>
            <a:spLocks noGrp="1"/>
          </p:cNvSpPr>
          <p:nvPr>
            <p:ph type="title"/>
          </p:nvPr>
        </p:nvSpPr>
        <p:spPr/>
        <p:txBody>
          <a:bodyPr/>
          <a:lstStyle/>
          <a:p>
            <a:r>
              <a:rPr lang="en-GB" dirty="0"/>
              <a:t>Set 3 RWI lesson</a:t>
            </a:r>
          </a:p>
        </p:txBody>
      </p:sp>
      <p:pic>
        <p:nvPicPr>
          <p:cNvPr id="4" name="Content Placeholder 3">
            <a:extLst>
              <a:ext uri="{FF2B5EF4-FFF2-40B4-BE49-F238E27FC236}">
                <a16:creationId xmlns:a16="http://schemas.microsoft.com/office/drawing/2014/main" id="{136D2C23-CA83-487A-96D7-9B31AFC3B7C1}"/>
              </a:ext>
            </a:extLst>
          </p:cNvPr>
          <p:cNvPicPr>
            <a:picLocks noGrp="1" noChangeAspect="1"/>
          </p:cNvPicPr>
          <p:nvPr>
            <p:ph idx="1"/>
          </p:nvPr>
        </p:nvPicPr>
        <p:blipFill>
          <a:blip r:embed="rId2"/>
          <a:stretch>
            <a:fillRect/>
          </a:stretch>
        </p:blipFill>
        <p:spPr>
          <a:xfrm>
            <a:off x="737792" y="1196975"/>
            <a:ext cx="7811290" cy="5040313"/>
          </a:xfrm>
          <a:prstGeom prst="rect">
            <a:avLst/>
          </a:prstGeom>
        </p:spPr>
      </p:pic>
    </p:spTree>
    <p:extLst>
      <p:ext uri="{BB962C8B-B14F-4D97-AF65-F5344CB8AC3E}">
        <p14:creationId xmlns:p14="http://schemas.microsoft.com/office/powerpoint/2010/main" val="1614569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F0F6-0256-4117-BF5E-12553A9C1EE2}"/>
              </a:ext>
            </a:extLst>
          </p:cNvPr>
          <p:cNvSpPr>
            <a:spLocks noGrp="1"/>
          </p:cNvSpPr>
          <p:nvPr>
            <p:ph type="title"/>
          </p:nvPr>
        </p:nvSpPr>
        <p:spPr/>
        <p:txBody>
          <a:bodyPr/>
          <a:lstStyle/>
          <a:p>
            <a:r>
              <a:rPr lang="en-GB" dirty="0"/>
              <a:t>What happens after RWI?</a:t>
            </a:r>
          </a:p>
        </p:txBody>
      </p:sp>
      <p:pic>
        <p:nvPicPr>
          <p:cNvPr id="3" name="Picture 2">
            <a:extLst>
              <a:ext uri="{FF2B5EF4-FFF2-40B4-BE49-F238E27FC236}">
                <a16:creationId xmlns:a16="http://schemas.microsoft.com/office/drawing/2014/main" id="{FCFAA947-CF54-4EE6-B8BF-27254DA7CD06}"/>
              </a:ext>
            </a:extLst>
          </p:cNvPr>
          <p:cNvPicPr>
            <a:picLocks noChangeAspect="1"/>
          </p:cNvPicPr>
          <p:nvPr/>
        </p:nvPicPr>
        <p:blipFill>
          <a:blip r:embed="rId3"/>
          <a:stretch>
            <a:fillRect/>
          </a:stretch>
        </p:blipFill>
        <p:spPr>
          <a:xfrm>
            <a:off x="1107884" y="1529755"/>
            <a:ext cx="6928232" cy="3798490"/>
          </a:xfrm>
          <a:prstGeom prst="rect">
            <a:avLst/>
          </a:prstGeom>
        </p:spPr>
      </p:pic>
    </p:spTree>
    <p:extLst>
      <p:ext uri="{BB962C8B-B14F-4D97-AF65-F5344CB8AC3E}">
        <p14:creationId xmlns:p14="http://schemas.microsoft.com/office/powerpoint/2010/main" val="422243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A718-7CA5-4F74-976C-B7C158FF87CD}"/>
              </a:ext>
            </a:extLst>
          </p:cNvPr>
          <p:cNvSpPr>
            <a:spLocks noGrp="1"/>
          </p:cNvSpPr>
          <p:nvPr>
            <p:ph type="title"/>
          </p:nvPr>
        </p:nvSpPr>
        <p:spPr/>
        <p:txBody>
          <a:bodyPr/>
          <a:lstStyle/>
          <a:p>
            <a:r>
              <a:rPr lang="en-GB" dirty="0"/>
              <a:t>What do we do?</a:t>
            </a:r>
          </a:p>
        </p:txBody>
      </p:sp>
      <p:pic>
        <p:nvPicPr>
          <p:cNvPr id="4" name="Content Placeholder 3">
            <a:extLst>
              <a:ext uri="{FF2B5EF4-FFF2-40B4-BE49-F238E27FC236}">
                <a16:creationId xmlns:a16="http://schemas.microsoft.com/office/drawing/2014/main" id="{4FF1256E-030A-485C-9708-1118DEA2EE3D}"/>
              </a:ext>
            </a:extLst>
          </p:cNvPr>
          <p:cNvPicPr>
            <a:picLocks noGrp="1" noChangeAspect="1"/>
          </p:cNvPicPr>
          <p:nvPr>
            <p:ph idx="1"/>
          </p:nvPr>
        </p:nvPicPr>
        <p:blipFill>
          <a:blip r:embed="rId2"/>
          <a:stretch>
            <a:fillRect/>
          </a:stretch>
        </p:blipFill>
        <p:spPr>
          <a:xfrm>
            <a:off x="103609" y="1389964"/>
            <a:ext cx="4248472" cy="1312269"/>
          </a:xfrm>
          <a:prstGeom prst="rect">
            <a:avLst/>
          </a:prstGeom>
        </p:spPr>
      </p:pic>
      <p:pic>
        <p:nvPicPr>
          <p:cNvPr id="5" name="Picture 4">
            <a:extLst>
              <a:ext uri="{FF2B5EF4-FFF2-40B4-BE49-F238E27FC236}">
                <a16:creationId xmlns:a16="http://schemas.microsoft.com/office/drawing/2014/main" id="{55200120-88EE-44F5-AF8F-06D9FFE405C1}"/>
              </a:ext>
            </a:extLst>
          </p:cNvPr>
          <p:cNvPicPr>
            <a:picLocks noChangeAspect="1"/>
          </p:cNvPicPr>
          <p:nvPr/>
        </p:nvPicPr>
        <p:blipFill>
          <a:blip r:embed="rId3"/>
          <a:stretch>
            <a:fillRect/>
          </a:stretch>
        </p:blipFill>
        <p:spPr>
          <a:xfrm>
            <a:off x="4572000" y="1514238"/>
            <a:ext cx="4340688" cy="884673"/>
          </a:xfrm>
          <a:prstGeom prst="rect">
            <a:avLst/>
          </a:prstGeom>
        </p:spPr>
      </p:pic>
      <p:pic>
        <p:nvPicPr>
          <p:cNvPr id="6" name="Picture 5">
            <a:extLst>
              <a:ext uri="{FF2B5EF4-FFF2-40B4-BE49-F238E27FC236}">
                <a16:creationId xmlns:a16="http://schemas.microsoft.com/office/drawing/2014/main" id="{BBC7D1A6-AEB1-4919-B817-31D08D6673AA}"/>
              </a:ext>
            </a:extLst>
          </p:cNvPr>
          <p:cNvPicPr>
            <a:picLocks noChangeAspect="1"/>
          </p:cNvPicPr>
          <p:nvPr/>
        </p:nvPicPr>
        <p:blipFill>
          <a:blip r:embed="rId4"/>
          <a:stretch>
            <a:fillRect/>
          </a:stretch>
        </p:blipFill>
        <p:spPr>
          <a:xfrm>
            <a:off x="219540" y="3028219"/>
            <a:ext cx="4370188" cy="1092547"/>
          </a:xfrm>
          <a:prstGeom prst="rect">
            <a:avLst/>
          </a:prstGeom>
        </p:spPr>
      </p:pic>
      <p:pic>
        <p:nvPicPr>
          <p:cNvPr id="7" name="Picture 6">
            <a:extLst>
              <a:ext uri="{FF2B5EF4-FFF2-40B4-BE49-F238E27FC236}">
                <a16:creationId xmlns:a16="http://schemas.microsoft.com/office/drawing/2014/main" id="{910553A4-A3FE-4221-A2AC-B7AA603DDF3D}"/>
              </a:ext>
            </a:extLst>
          </p:cNvPr>
          <p:cNvPicPr>
            <a:picLocks noChangeAspect="1"/>
          </p:cNvPicPr>
          <p:nvPr/>
        </p:nvPicPr>
        <p:blipFill>
          <a:blip r:embed="rId5"/>
          <a:stretch>
            <a:fillRect/>
          </a:stretch>
        </p:blipFill>
        <p:spPr>
          <a:xfrm>
            <a:off x="4675989" y="3033347"/>
            <a:ext cx="4340689" cy="1087419"/>
          </a:xfrm>
          <a:prstGeom prst="rect">
            <a:avLst/>
          </a:prstGeom>
        </p:spPr>
      </p:pic>
      <p:pic>
        <p:nvPicPr>
          <p:cNvPr id="8" name="Picture 7">
            <a:extLst>
              <a:ext uri="{FF2B5EF4-FFF2-40B4-BE49-F238E27FC236}">
                <a16:creationId xmlns:a16="http://schemas.microsoft.com/office/drawing/2014/main" id="{8D16BEE5-71E0-45D1-BC82-E4714715B7E7}"/>
              </a:ext>
            </a:extLst>
          </p:cNvPr>
          <p:cNvPicPr>
            <a:picLocks noChangeAspect="1"/>
          </p:cNvPicPr>
          <p:nvPr/>
        </p:nvPicPr>
        <p:blipFill>
          <a:blip r:embed="rId6"/>
          <a:stretch>
            <a:fillRect/>
          </a:stretch>
        </p:blipFill>
        <p:spPr>
          <a:xfrm>
            <a:off x="1880885" y="4475428"/>
            <a:ext cx="4572000" cy="1485900"/>
          </a:xfrm>
          <a:prstGeom prst="rect">
            <a:avLst/>
          </a:prstGeom>
        </p:spPr>
      </p:pic>
    </p:spTree>
    <p:extLst>
      <p:ext uri="{BB962C8B-B14F-4D97-AF65-F5344CB8AC3E}">
        <p14:creationId xmlns:p14="http://schemas.microsoft.com/office/powerpoint/2010/main" val="44545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dirty="0"/>
              <a:t>44 sounds</a:t>
            </a:r>
          </a:p>
          <a:p>
            <a:pPr marL="457200" indent="-457200">
              <a:buFont typeface="Arial"/>
              <a:buChar char="•"/>
            </a:pPr>
            <a:r>
              <a:rPr lang="en-US" dirty="0"/>
              <a:t>26 letters</a:t>
            </a:r>
          </a:p>
          <a:p>
            <a:pPr marL="457200" indent="-457200">
              <a:buFont typeface="Arial"/>
              <a:buChar char="•"/>
            </a:pPr>
            <a:r>
              <a:rPr lang="en-US" dirty="0"/>
              <a:t>Over 150+ graphemes (letter combinations)</a:t>
            </a:r>
          </a:p>
          <a:p>
            <a:pPr marL="457200" indent="-457200">
              <a:buFont typeface="Arial"/>
              <a:buChar char="•"/>
            </a:pPr>
            <a:endParaRPr lang="en-US" dirty="0"/>
          </a:p>
          <a:p>
            <a:r>
              <a:rPr lang="en-US" dirty="0"/>
              <a:t>One of the most complex alphabetic codes in the world.</a:t>
            </a:r>
          </a:p>
        </p:txBody>
      </p:sp>
    </p:spTree>
    <p:extLst>
      <p:ext uri="{BB962C8B-B14F-4D97-AF65-F5344CB8AC3E}">
        <p14:creationId xmlns:p14="http://schemas.microsoft.com/office/powerpoint/2010/main" val="41302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DAC1C-8190-4DF1-9127-DBC86E5D8EBA}"/>
              </a:ext>
            </a:extLst>
          </p:cNvPr>
          <p:cNvSpPr>
            <a:spLocks noGrp="1"/>
          </p:cNvSpPr>
          <p:nvPr>
            <p:ph type="title"/>
          </p:nvPr>
        </p:nvSpPr>
        <p:spPr/>
        <p:txBody>
          <a:bodyPr/>
          <a:lstStyle/>
          <a:p>
            <a:r>
              <a:rPr lang="en-GB" dirty="0"/>
              <a:t>How do we use our Question Stems?</a:t>
            </a:r>
          </a:p>
        </p:txBody>
      </p:sp>
      <p:pic>
        <p:nvPicPr>
          <p:cNvPr id="4" name="Content Placeholder 3">
            <a:extLst>
              <a:ext uri="{FF2B5EF4-FFF2-40B4-BE49-F238E27FC236}">
                <a16:creationId xmlns:a16="http://schemas.microsoft.com/office/drawing/2014/main" id="{FE7B0E62-1D24-4269-BAFB-D6224A2D0C77}"/>
              </a:ext>
            </a:extLst>
          </p:cNvPr>
          <p:cNvPicPr>
            <a:picLocks noGrp="1" noChangeAspect="1"/>
          </p:cNvPicPr>
          <p:nvPr>
            <p:ph idx="1"/>
          </p:nvPr>
        </p:nvPicPr>
        <p:blipFill>
          <a:blip r:embed="rId2"/>
          <a:stretch>
            <a:fillRect/>
          </a:stretch>
        </p:blipFill>
        <p:spPr>
          <a:xfrm>
            <a:off x="664218" y="1327178"/>
            <a:ext cx="3907782" cy="5530822"/>
          </a:xfrm>
          <a:prstGeom prst="rect">
            <a:avLst/>
          </a:prstGeom>
        </p:spPr>
      </p:pic>
    </p:spTree>
    <p:extLst>
      <p:ext uri="{BB962C8B-B14F-4D97-AF65-F5344CB8AC3E}">
        <p14:creationId xmlns:p14="http://schemas.microsoft.com/office/powerpoint/2010/main" val="2940592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CE52-04C9-4B0D-AC70-5DDAE6903436}"/>
              </a:ext>
            </a:extLst>
          </p:cNvPr>
          <p:cNvSpPr>
            <a:spLocks noGrp="1"/>
          </p:cNvSpPr>
          <p:nvPr>
            <p:ph type="title"/>
          </p:nvPr>
        </p:nvSpPr>
        <p:spPr/>
        <p:txBody>
          <a:bodyPr/>
          <a:lstStyle/>
          <a:p>
            <a:r>
              <a:rPr lang="en-GB" dirty="0"/>
              <a:t>What does a typical week look like in A master Readers lesson?</a:t>
            </a:r>
          </a:p>
        </p:txBody>
      </p:sp>
      <p:sp>
        <p:nvSpPr>
          <p:cNvPr id="3" name="Content Placeholder 2">
            <a:extLst>
              <a:ext uri="{FF2B5EF4-FFF2-40B4-BE49-F238E27FC236}">
                <a16:creationId xmlns:a16="http://schemas.microsoft.com/office/drawing/2014/main" id="{108F69E5-A672-47C7-8619-489161761BC1}"/>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1669739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GB" i="1" dirty="0">
                <a:latin typeface="Arial" charset="0"/>
              </a:rPr>
              <a:t>Read Write Inc</a:t>
            </a:r>
            <a:r>
              <a:rPr lang="en-GB" dirty="0">
                <a:latin typeface="Arial" charset="0"/>
              </a:rPr>
              <a:t>. Phonics</a:t>
            </a:r>
            <a:endParaRPr lang="en-US" dirty="0">
              <a:latin typeface="Arial" charset="0"/>
            </a:endParaRPr>
          </a:p>
        </p:txBody>
      </p:sp>
      <p:sp>
        <p:nvSpPr>
          <p:cNvPr id="7172" name="Rectangle 3"/>
          <p:cNvSpPr>
            <a:spLocks noGrp="1" noChangeArrowheads="1"/>
          </p:cNvSpPr>
          <p:nvPr>
            <p:ph type="body" idx="1"/>
          </p:nvPr>
        </p:nvSpPr>
        <p:spPr/>
        <p:txBody>
          <a:bodyPr/>
          <a:lstStyle/>
          <a:p>
            <a:pPr marL="457200" indent="-457200">
              <a:buFont typeface="Arial"/>
              <a:buChar char="•"/>
            </a:pPr>
            <a:r>
              <a:rPr lang="en-US" sz="2400" dirty="0">
                <a:latin typeface="Arial Unicode MS" charset="0"/>
              </a:rPr>
              <a:t>Children learning to read in YR– Y2</a:t>
            </a:r>
          </a:p>
          <a:p>
            <a:pPr marL="457200" indent="-457200">
              <a:buFont typeface="Arial"/>
              <a:buChar char="•"/>
            </a:pPr>
            <a:r>
              <a:rPr lang="en-US" sz="2400" dirty="0">
                <a:latin typeface="Arial Unicode MS" charset="0"/>
              </a:rPr>
              <a:t>We aim for most of our Year 2 children to complete the RWI program by the end of the spring term. However, some will continue to join phonics groups throughout year 2. </a:t>
            </a:r>
          </a:p>
          <a:p>
            <a:pPr marL="457200" indent="-457200">
              <a:buFont typeface="Arial"/>
              <a:buChar char="•"/>
            </a:pPr>
            <a:r>
              <a:rPr lang="en-US" sz="2400" dirty="0">
                <a:latin typeface="Arial Unicode MS" charset="0"/>
              </a:rPr>
              <a:t>Your child is assessed every 6 weeks and joins a </a:t>
            </a:r>
            <a:r>
              <a:rPr lang="en-US" sz="2400" dirty="0" err="1">
                <a:latin typeface="Arial Unicode MS" charset="0"/>
              </a:rPr>
              <a:t>colour</a:t>
            </a:r>
            <a:r>
              <a:rPr lang="en-US" sz="2400" dirty="0">
                <a:latin typeface="Arial Unicode MS" charset="0"/>
              </a:rPr>
              <a:t> group to match their ability.</a:t>
            </a:r>
          </a:p>
        </p:txBody>
      </p:sp>
      <p:pic>
        <p:nvPicPr>
          <p:cNvPr id="2" name="Picture 1">
            <a:extLst>
              <a:ext uri="{FF2B5EF4-FFF2-40B4-BE49-F238E27FC236}">
                <a16:creationId xmlns:a16="http://schemas.microsoft.com/office/drawing/2014/main" id="{35475C61-549D-4BB6-B8DB-343010579CFF}"/>
              </a:ext>
            </a:extLst>
          </p:cNvPr>
          <p:cNvPicPr>
            <a:picLocks noChangeAspect="1"/>
          </p:cNvPicPr>
          <p:nvPr/>
        </p:nvPicPr>
        <p:blipFill>
          <a:blip r:embed="rId3"/>
          <a:stretch>
            <a:fillRect/>
          </a:stretch>
        </p:blipFill>
        <p:spPr>
          <a:xfrm>
            <a:off x="4328932" y="3893904"/>
            <a:ext cx="4491540" cy="2985926"/>
          </a:xfrm>
          <a:prstGeom prst="rect">
            <a:avLst/>
          </a:prstGeom>
        </p:spPr>
      </p:pic>
    </p:spTree>
    <p:extLst>
      <p:ext uri="{BB962C8B-B14F-4D97-AF65-F5344CB8AC3E}">
        <p14:creationId xmlns:p14="http://schemas.microsoft.com/office/powerpoint/2010/main" val="2966572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dirty="0">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dirty="0">
                <a:latin typeface="Arial Unicode MS"/>
                <a:ea typeface="Arial Unicode MS"/>
                <a:cs typeface="Arial Unicode MS"/>
              </a:rPr>
              <a:t>   </a:t>
            </a:r>
            <a:endParaRPr lang="en-US" dirty="0">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dirty="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dirty="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
        <p:nvSpPr>
          <p:cNvPr id="3" name="Rounded Rectangle 2"/>
          <p:cNvSpPr/>
          <p:nvPr/>
        </p:nvSpPr>
        <p:spPr>
          <a:xfrm>
            <a:off x="1259632" y="1484784"/>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259632" y="3140968"/>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259632" y="4725144"/>
            <a:ext cx="2880320" cy="50405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002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Pure Sounds (</a:t>
            </a:r>
            <a:r>
              <a:rPr lang="en-US" dirty="0" err="1"/>
              <a:t>ruthmiskin.com</a:t>
            </a:r>
            <a:r>
              <a:rPr lang="en-US" dirty="0"/>
              <a:t>)</a:t>
            </a:r>
          </a:p>
        </p:txBody>
      </p:sp>
      <p:pic>
        <p:nvPicPr>
          <p:cNvPr id="4" name="ph.set_1_sou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1278834"/>
            <a:ext cx="8634942" cy="4857155"/>
          </a:xfrm>
          <a:prstGeom prst="rect">
            <a:avLst/>
          </a:prstGeom>
        </p:spPr>
      </p:pic>
    </p:spTree>
    <p:extLst>
      <p:ext uri="{BB962C8B-B14F-4D97-AF65-F5344CB8AC3E}">
        <p14:creationId xmlns:p14="http://schemas.microsoft.com/office/powerpoint/2010/main" val="33545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Name the pictures</a:t>
            </a:r>
            <a:endParaRPr lang="en-US" dirty="0"/>
          </a:p>
        </p:txBody>
      </p:sp>
      <p:pic>
        <p:nvPicPr>
          <p:cNvPr id="5" name="Content Placeholder 10"/>
          <p:cNvPicPr>
            <a:picLocks noChangeAspect="1"/>
          </p:cNvPicPr>
          <p:nvPr/>
        </p:nvPicPr>
        <p:blipFill>
          <a:blip r:embed="rId3" cstate="screen">
            <a:extLst>
              <a:ext uri="{28A0092B-C50C-407E-A947-70E740481C1C}">
                <a14:useLocalDpi xmlns:a14="http://schemas.microsoft.com/office/drawing/2010/main"/>
              </a:ext>
            </a:extLst>
          </a:blip>
          <a:srcRect l="-40929" r="-40929"/>
          <a:stretch>
            <a:fillRect/>
          </a:stretch>
        </p:blipFill>
        <p:spPr bwMode="auto">
          <a:xfrm>
            <a:off x="627051" y="1628800"/>
            <a:ext cx="8028384" cy="4405803"/>
          </a:xfrm>
          <a:prstGeom prst="rect">
            <a:avLst/>
          </a:prstGeom>
          <a:noFill/>
          <a:ln w="9525">
            <a:noFill/>
            <a:miter lim="800000"/>
            <a:headEnd/>
            <a:tailEnd/>
          </a:ln>
        </p:spPr>
      </p:pic>
    </p:spTree>
    <p:extLst>
      <p:ext uri="{BB962C8B-B14F-4D97-AF65-F5344CB8AC3E}">
        <p14:creationId xmlns:p14="http://schemas.microsoft.com/office/powerpoint/2010/main" val="3426542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2556" y="2276872"/>
            <a:ext cx="5717373" cy="2664296"/>
          </a:xfrm>
        </p:spPr>
      </p:pic>
    </p:spTree>
    <p:extLst>
      <p:ext uri="{BB962C8B-B14F-4D97-AF65-F5344CB8AC3E}">
        <p14:creationId xmlns:p14="http://schemas.microsoft.com/office/powerpoint/2010/main" val="916307911"/>
      </p:ext>
    </p:extLst>
  </p:cSld>
  <p:clrMapOvr>
    <a:masterClrMapping/>
  </p:clrMapOvr>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Presentation1.potx</Template>
  <TotalTime>1526</TotalTime>
  <Words>2554</Words>
  <Application>Microsoft Office PowerPoint</Application>
  <PresentationFormat>On-screen Show (4:3)</PresentationFormat>
  <Paragraphs>285</Paragraphs>
  <Slides>41</Slides>
  <Notes>27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MS PGothic</vt:lpstr>
      <vt:lpstr>MS PGothic</vt:lpstr>
      <vt:lpstr>Arial</vt:lpstr>
      <vt:lpstr>Arial Unicode MS</vt:lpstr>
      <vt:lpstr>Calibri</vt:lpstr>
      <vt:lpstr>Garamond</vt:lpstr>
      <vt:lpstr>Times New Roman</vt:lpstr>
      <vt:lpstr>Wingdings</vt:lpstr>
      <vt:lpstr>NEW Phonics Template</vt:lpstr>
      <vt:lpstr> Parents’ Meeting Introduction to Read Write Inc. </vt:lpstr>
      <vt:lpstr>Welcome!</vt:lpstr>
      <vt:lpstr>What is phonics?</vt:lpstr>
      <vt:lpstr>English alphabetic code</vt:lpstr>
      <vt:lpstr>Read Write Inc. Phonics</vt:lpstr>
      <vt:lpstr>Speed Sounds Set 1 and Set 2</vt:lpstr>
      <vt:lpstr>Pure Sounds (ruthmiskin.com)</vt:lpstr>
      <vt:lpstr>Name the pictures</vt:lpstr>
      <vt:lpstr>Fred</vt:lpstr>
      <vt:lpstr>Fred Talk routine</vt:lpstr>
      <vt:lpstr>Fred games and Fred talk throughout the day</vt:lpstr>
      <vt:lpstr>Reading with Fred Talk</vt:lpstr>
      <vt:lpstr>Speed Sounds Set 3</vt:lpstr>
      <vt:lpstr>Picture Phrases</vt:lpstr>
      <vt:lpstr>‘Special Friends’, ‘Fred Talk’, read the word</vt:lpstr>
      <vt:lpstr>Teach spelling using Fred Fingers</vt:lpstr>
      <vt:lpstr>Teaching letter formation</vt:lpstr>
      <vt:lpstr>What will your child bring home?</vt:lpstr>
      <vt:lpstr>Online resources available</vt:lpstr>
      <vt:lpstr>Any questions?</vt:lpstr>
      <vt:lpstr>Split into year groups</vt:lpstr>
      <vt:lpstr>Foundation talk</vt:lpstr>
      <vt:lpstr>Set 1 video to watch </vt:lpstr>
      <vt:lpstr>Wordless books – lime green</vt:lpstr>
      <vt:lpstr>Sound blending books</vt:lpstr>
      <vt:lpstr>Dandelion books</vt:lpstr>
      <vt:lpstr>RWI book bag books</vt:lpstr>
      <vt:lpstr>Story books</vt:lpstr>
      <vt:lpstr>Any questions?</vt:lpstr>
      <vt:lpstr>Year 1 talk</vt:lpstr>
      <vt:lpstr>Learning to read words</vt:lpstr>
      <vt:lpstr>What is the Phonics Screening Check?</vt:lpstr>
      <vt:lpstr>‘Special Friends’, ‘Fred Talk’</vt:lpstr>
      <vt:lpstr>Nonsense words</vt:lpstr>
      <vt:lpstr>Any other questions</vt:lpstr>
      <vt:lpstr>Year 2 talk</vt:lpstr>
      <vt:lpstr>Set 3 RWI lesson</vt:lpstr>
      <vt:lpstr>What happens after RWI?</vt:lpstr>
      <vt:lpstr>What do we do?</vt:lpstr>
      <vt:lpstr>How do we use our Question Stems?</vt:lpstr>
      <vt:lpstr>What does a typical week look like in A master Readers lesson?</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Louise Turner</cp:lastModifiedBy>
  <cp:revision>161</cp:revision>
  <cp:lastPrinted>2022-11-02T16:09:29Z</cp:lastPrinted>
  <dcterms:created xsi:type="dcterms:W3CDTF">2015-11-23T14:36:59Z</dcterms:created>
  <dcterms:modified xsi:type="dcterms:W3CDTF">2023-09-26T15:52:27Z</dcterms:modified>
</cp:coreProperties>
</file>