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61" r:id="rId3"/>
    <p:sldId id="274" r:id="rId4"/>
    <p:sldId id="279" r:id="rId5"/>
    <p:sldId id="280" r:id="rId6"/>
    <p:sldId id="262" r:id="rId7"/>
    <p:sldId id="271" r:id="rId8"/>
    <p:sldId id="281" r:id="rId9"/>
    <p:sldId id="282" r:id="rId10"/>
    <p:sldId id="315" r:id="rId11"/>
    <p:sldId id="269" r:id="rId12"/>
    <p:sldId id="316" r:id="rId13"/>
    <p:sldId id="299" r:id="rId14"/>
    <p:sldId id="302" r:id="rId15"/>
    <p:sldId id="298" r:id="rId16"/>
    <p:sldId id="330" r:id="rId17"/>
    <p:sldId id="268" r:id="rId18"/>
    <p:sldId id="267" r:id="rId19"/>
    <p:sldId id="276" r:id="rId20"/>
    <p:sldId id="338" r:id="rId21"/>
    <p:sldId id="322" r:id="rId22"/>
    <p:sldId id="313" r:id="rId23"/>
    <p:sldId id="314" r:id="rId24"/>
    <p:sldId id="272" r:id="rId25"/>
    <p:sldId id="270" r:id="rId26"/>
    <p:sldId id="318" r:id="rId27"/>
    <p:sldId id="319" r:id="rId28"/>
    <p:sldId id="320" r:id="rId29"/>
    <p:sldId id="317" r:id="rId30"/>
    <p:sldId id="321" r:id="rId31"/>
    <p:sldId id="323" r:id="rId32"/>
    <p:sldId id="324" r:id="rId33"/>
    <p:sldId id="325" r:id="rId34"/>
    <p:sldId id="326" r:id="rId35"/>
    <p:sldId id="327" r:id="rId36"/>
    <p:sldId id="336" r:id="rId37"/>
    <p:sldId id="337" r:id="rId38"/>
    <p:sldId id="331" r:id="rId39"/>
    <p:sldId id="328" r:id="rId40"/>
    <p:sldId id="341" r:id="rId41"/>
    <p:sldId id="340" r:id="rId42"/>
    <p:sldId id="333" r:id="rId43"/>
    <p:sldId id="335" r:id="rId44"/>
    <p:sldId id="334" r:id="rId45"/>
    <p:sldId id="332" r:id="rId46"/>
    <p:sldId id="339" r:id="rId47"/>
    <p:sldId id="329" r:id="rId4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71" autoAdjust="0"/>
  </p:normalViewPr>
  <p:slideViewPr>
    <p:cSldViewPr>
      <p:cViewPr varScale="1">
        <p:scale>
          <a:sx n="68" d="100"/>
          <a:sy n="68" d="100"/>
        </p:scale>
        <p:origin x="582" y="72"/>
      </p:cViewPr>
      <p:guideLst>
        <p:guide orient="horz" pos="2160"/>
        <p:guide pos="2880"/>
      </p:guideLst>
    </p:cSldViewPr>
  </p:slideViewPr>
  <p:outlineViewPr>
    <p:cViewPr>
      <p:scale>
        <a:sx n="33" d="100"/>
        <a:sy n="33" d="100"/>
      </p:scale>
      <p:origin x="0" y="10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CCCB2DE-93D7-4B50-9B26-9555A59E100B}" type="datetimeFigureOut">
              <a:rPr lang="en-GB" smtClean="0"/>
              <a:t>18/11/2021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7E6CE0D-8C5B-43D3-A7CF-2CF938B2FE3A}" type="slidenum">
              <a:rPr lang="en-GB" smtClean="0"/>
              <a:t>‹#›</a:t>
            </a:fld>
            <a:endParaRPr lang="en-GB"/>
          </a:p>
        </p:txBody>
      </p:sp>
    </p:spTree>
    <p:extLst>
      <p:ext uri="{BB962C8B-B14F-4D97-AF65-F5344CB8AC3E}">
        <p14:creationId xmlns:p14="http://schemas.microsoft.com/office/powerpoint/2010/main" val="406036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Oral blending – no text </a:t>
            </a:r>
          </a:p>
        </p:txBody>
      </p:sp>
      <p:sp>
        <p:nvSpPr>
          <p:cNvPr id="4" name="Slide Number Placeholder 3"/>
          <p:cNvSpPr>
            <a:spLocks noGrp="1"/>
          </p:cNvSpPr>
          <p:nvPr>
            <p:ph type="sldNum" sz="quarter" idx="10"/>
          </p:nvPr>
        </p:nvSpPr>
        <p:spPr/>
        <p:txBody>
          <a:bodyPr/>
          <a:lstStyle/>
          <a:p>
            <a:fld id="{47E6CE0D-8C5B-43D3-A7CF-2CF938B2FE3A}" type="slidenum">
              <a:rPr lang="en-GB" smtClean="0"/>
              <a:t>11</a:t>
            </a:fld>
            <a:endParaRPr lang="en-GB"/>
          </a:p>
        </p:txBody>
      </p:sp>
    </p:spTree>
    <p:extLst>
      <p:ext uri="{BB962C8B-B14F-4D97-AF65-F5344CB8AC3E}">
        <p14:creationId xmlns:p14="http://schemas.microsoft.com/office/powerpoint/2010/main" val="307741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xfrm>
            <a:off x="1165225" y="636588"/>
            <a:ext cx="3844925" cy="2884487"/>
          </a:xfrm>
          <a:noFill/>
          <a:ln>
            <a:solidFill>
              <a:srgbClr val="000000"/>
            </a:solidFill>
            <a:miter lim="800000"/>
            <a:headEnd/>
            <a:tailEnd/>
          </a:ln>
        </p:spPr>
      </p:sp>
      <p:sp>
        <p:nvSpPr>
          <p:cNvPr id="21506" name="Rectangle 3"/>
          <p:cNvSpPr>
            <a:spLocks noGrp="1"/>
          </p:cNvSpPr>
          <p:nvPr>
            <p:ph type="body" idx="1"/>
          </p:nvPr>
        </p:nvSpPr>
        <p:spPr bwMode="auto">
          <a:xfrm>
            <a:off x="508461" y="3862111"/>
            <a:ext cx="5579028" cy="6107525"/>
          </a:xfrm>
          <a:noFill/>
        </p:spPr>
        <p:txBody>
          <a:bodyPr/>
          <a:lstStyle/>
          <a:p>
            <a:pPr eaLnBrk="1" hangingPunct="1"/>
            <a:r>
              <a:rPr lang="en-GB"/>
              <a:t>Most consonants should be pronounced in a continuous manner – e.g. ssssss    mmmmmm   llllllll   nnnnnn   shshshsh   rrrrrrr zzzzzzzz vvvvvvv</a:t>
            </a:r>
          </a:p>
          <a:p>
            <a:pPr eaLnBrk="1" hangingPunct="1"/>
            <a:r>
              <a:rPr lang="en-GB"/>
              <a:t>Some can’t be said like this (e.g. /c/  /t/ /p/ /b/ /d/ and /g/) but /c/, /t/ and /p/ should be enunciated </a:t>
            </a:r>
            <a:r>
              <a:rPr lang="en-GB" b="1" u="sng"/>
              <a:t>without the voice</a:t>
            </a:r>
            <a:r>
              <a:rPr lang="en-GB"/>
              <a:t>.</a:t>
            </a:r>
          </a:p>
          <a:p>
            <a:pPr eaLnBrk="1" hangingPunct="1"/>
            <a:r>
              <a:rPr lang="en-GB"/>
              <a:t>Phonemes wwwwww and yyyyyyyy are not easy but can be attempted.</a:t>
            </a:r>
          </a:p>
          <a:p>
            <a:pPr eaLnBrk="1" hangingPunct="1"/>
            <a:endParaRPr lang="en-GB"/>
          </a:p>
          <a:p>
            <a:pPr eaLnBrk="1" hangingPunct="1"/>
            <a:r>
              <a:rPr lang="en-GB"/>
              <a:t>Many errors spring from incorrect enunciation e.g. teachers reporting that children confuse ‘ch’ and ‘tr’. If the ‘ch’ is enunciated correctly, as one phoneme, rather than ‘chur’and ‘tr’ clearly as 2, there is far less likelihood of confusion.</a:t>
            </a:r>
          </a:p>
          <a:p>
            <a:pPr eaLnBrk="1" hangingPunct="1"/>
            <a:endParaRPr lang="en-GB"/>
          </a:p>
          <a:p>
            <a:pPr eaLnBrk="1" hangingPunct="1"/>
            <a:r>
              <a:rPr lang="en-GB"/>
              <a:t>Regional pronunciation could be a factor here. The PNS states in a position paper on teaching phonics that - </a:t>
            </a:r>
          </a:p>
          <a:p>
            <a:pPr eaLnBrk="1" hangingPunct="1"/>
            <a:r>
              <a:rPr lang="en-GB" i="1"/>
              <a:t>Many of the sounds (particularly vowel sounds) can vary slightly according to accent, but they are generally consistent within the speech of an individual and recognisable by others who may pronounce them slightly differently.</a:t>
            </a:r>
            <a:r>
              <a:rPr lang="en-US" i="1"/>
              <a:t> </a:t>
            </a:r>
          </a:p>
          <a:p>
            <a:pPr eaLnBrk="1" hangingPunct="1"/>
            <a:endParaRPr lang="en-GB" i="1"/>
          </a:p>
          <a:p>
            <a:pPr eaLnBrk="1" hangingPunct="1"/>
            <a:r>
              <a:rPr lang="en-GB" b="1"/>
              <a:t>ACTIVITY</a:t>
            </a:r>
          </a:p>
          <a:p>
            <a:pPr eaLnBrk="1" hangingPunct="1"/>
            <a:r>
              <a:rPr lang="en-GB"/>
              <a:t>Take time in your group to agree the correct pronunciation of phonemes. It is important that all phases represented here have a shared and common understanding of this factor.</a:t>
            </a:r>
          </a:p>
          <a:p>
            <a:pPr eaLnBrk="1" hangingPunct="1"/>
            <a:endParaRPr lang="en-US" i="1"/>
          </a:p>
          <a:p>
            <a:pPr eaLnBrk="1" hangingPunct="1"/>
            <a:endParaRPr lang="en-US"/>
          </a:p>
        </p:txBody>
      </p:sp>
    </p:spTree>
    <p:extLst>
      <p:ext uri="{BB962C8B-B14F-4D97-AF65-F5344CB8AC3E}">
        <p14:creationId xmlns:p14="http://schemas.microsoft.com/office/powerpoint/2010/main" val="106058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F80B71A-6A6A-4B85-9840-1DCA23F03192}"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53EE2-C2F1-4367-8575-C4B27C316BCC}" type="slidenum">
              <a:rPr lang="en-GB" smtClean="0"/>
              <a:t>‹#›</a:t>
            </a:fld>
            <a:endParaRPr lang="en-GB"/>
          </a:p>
        </p:txBody>
      </p:sp>
    </p:spTree>
    <p:extLst>
      <p:ext uri="{BB962C8B-B14F-4D97-AF65-F5344CB8AC3E}">
        <p14:creationId xmlns:p14="http://schemas.microsoft.com/office/powerpoint/2010/main" val="2260385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F80B71A-6A6A-4B85-9840-1DCA23F03192}"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53EE2-C2F1-4367-8575-C4B27C316BCC}" type="slidenum">
              <a:rPr lang="en-GB" smtClean="0"/>
              <a:t>‹#›</a:t>
            </a:fld>
            <a:endParaRPr lang="en-GB"/>
          </a:p>
        </p:txBody>
      </p:sp>
    </p:spTree>
    <p:extLst>
      <p:ext uri="{BB962C8B-B14F-4D97-AF65-F5344CB8AC3E}">
        <p14:creationId xmlns:p14="http://schemas.microsoft.com/office/powerpoint/2010/main" val="256568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F80B71A-6A6A-4B85-9840-1DCA23F03192}"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53EE2-C2F1-4367-8575-C4B27C316BCC}" type="slidenum">
              <a:rPr lang="en-GB" smtClean="0"/>
              <a:t>‹#›</a:t>
            </a:fld>
            <a:endParaRPr lang="en-GB"/>
          </a:p>
        </p:txBody>
      </p:sp>
    </p:spTree>
    <p:extLst>
      <p:ext uri="{BB962C8B-B14F-4D97-AF65-F5344CB8AC3E}">
        <p14:creationId xmlns:p14="http://schemas.microsoft.com/office/powerpoint/2010/main" val="296606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F80B71A-6A6A-4B85-9840-1DCA23F03192}"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53EE2-C2F1-4367-8575-C4B27C316BCC}" type="slidenum">
              <a:rPr lang="en-GB" smtClean="0"/>
              <a:t>‹#›</a:t>
            </a:fld>
            <a:endParaRPr lang="en-GB"/>
          </a:p>
        </p:txBody>
      </p:sp>
    </p:spTree>
    <p:extLst>
      <p:ext uri="{BB962C8B-B14F-4D97-AF65-F5344CB8AC3E}">
        <p14:creationId xmlns:p14="http://schemas.microsoft.com/office/powerpoint/2010/main" val="2058500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80B71A-6A6A-4B85-9840-1DCA23F03192}"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53EE2-C2F1-4367-8575-C4B27C316BCC}" type="slidenum">
              <a:rPr lang="en-GB" smtClean="0"/>
              <a:t>‹#›</a:t>
            </a:fld>
            <a:endParaRPr lang="en-GB"/>
          </a:p>
        </p:txBody>
      </p:sp>
    </p:spTree>
    <p:extLst>
      <p:ext uri="{BB962C8B-B14F-4D97-AF65-F5344CB8AC3E}">
        <p14:creationId xmlns:p14="http://schemas.microsoft.com/office/powerpoint/2010/main" val="234110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F80B71A-6A6A-4B85-9840-1DCA23F03192}"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53EE2-C2F1-4367-8575-C4B27C316BCC}" type="slidenum">
              <a:rPr lang="en-GB" smtClean="0"/>
              <a:t>‹#›</a:t>
            </a:fld>
            <a:endParaRPr lang="en-GB"/>
          </a:p>
        </p:txBody>
      </p:sp>
    </p:spTree>
    <p:extLst>
      <p:ext uri="{BB962C8B-B14F-4D97-AF65-F5344CB8AC3E}">
        <p14:creationId xmlns:p14="http://schemas.microsoft.com/office/powerpoint/2010/main" val="206525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F80B71A-6A6A-4B85-9840-1DCA23F03192}" type="datetimeFigureOut">
              <a:rPr lang="en-GB" smtClean="0"/>
              <a:t>18/11/2021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953EE2-C2F1-4367-8575-C4B27C316BCC}" type="slidenum">
              <a:rPr lang="en-GB" smtClean="0"/>
              <a:t>‹#›</a:t>
            </a:fld>
            <a:endParaRPr lang="en-GB"/>
          </a:p>
        </p:txBody>
      </p:sp>
    </p:spTree>
    <p:extLst>
      <p:ext uri="{BB962C8B-B14F-4D97-AF65-F5344CB8AC3E}">
        <p14:creationId xmlns:p14="http://schemas.microsoft.com/office/powerpoint/2010/main" val="92756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F80B71A-6A6A-4B85-9840-1DCA23F03192}" type="datetimeFigureOut">
              <a:rPr lang="en-GB" smtClean="0"/>
              <a:t>18/11/2021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953EE2-C2F1-4367-8575-C4B27C316BCC}" type="slidenum">
              <a:rPr lang="en-GB" smtClean="0"/>
              <a:t>‹#›</a:t>
            </a:fld>
            <a:endParaRPr lang="en-GB"/>
          </a:p>
        </p:txBody>
      </p:sp>
    </p:spTree>
    <p:extLst>
      <p:ext uri="{BB962C8B-B14F-4D97-AF65-F5344CB8AC3E}">
        <p14:creationId xmlns:p14="http://schemas.microsoft.com/office/powerpoint/2010/main" val="98402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0B71A-6A6A-4B85-9840-1DCA23F03192}" type="datetimeFigureOut">
              <a:rPr lang="en-GB" smtClean="0"/>
              <a:t>18/11/2021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953EE2-C2F1-4367-8575-C4B27C316BCC}" type="slidenum">
              <a:rPr lang="en-GB" smtClean="0"/>
              <a:t>‹#›</a:t>
            </a:fld>
            <a:endParaRPr lang="en-GB"/>
          </a:p>
        </p:txBody>
      </p:sp>
    </p:spTree>
    <p:extLst>
      <p:ext uri="{BB962C8B-B14F-4D97-AF65-F5344CB8AC3E}">
        <p14:creationId xmlns:p14="http://schemas.microsoft.com/office/powerpoint/2010/main" val="152733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80B71A-6A6A-4B85-9840-1DCA23F03192}"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53EE2-C2F1-4367-8575-C4B27C316BCC}" type="slidenum">
              <a:rPr lang="en-GB" smtClean="0"/>
              <a:t>‹#›</a:t>
            </a:fld>
            <a:endParaRPr lang="en-GB"/>
          </a:p>
        </p:txBody>
      </p:sp>
    </p:spTree>
    <p:extLst>
      <p:ext uri="{BB962C8B-B14F-4D97-AF65-F5344CB8AC3E}">
        <p14:creationId xmlns:p14="http://schemas.microsoft.com/office/powerpoint/2010/main" val="66389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80B71A-6A6A-4B85-9840-1DCA23F03192}"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53EE2-C2F1-4367-8575-C4B27C316BCC}" type="slidenum">
              <a:rPr lang="en-GB" smtClean="0"/>
              <a:t>‹#›</a:t>
            </a:fld>
            <a:endParaRPr lang="en-GB"/>
          </a:p>
        </p:txBody>
      </p:sp>
    </p:spTree>
    <p:extLst>
      <p:ext uri="{BB962C8B-B14F-4D97-AF65-F5344CB8AC3E}">
        <p14:creationId xmlns:p14="http://schemas.microsoft.com/office/powerpoint/2010/main" val="39649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0B71A-6A6A-4B85-9840-1DCA23F03192}" type="datetimeFigureOut">
              <a:rPr lang="en-GB" smtClean="0"/>
              <a:t>18/11/2021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53EE2-C2F1-4367-8575-C4B27C316BCC}" type="slidenum">
              <a:rPr lang="en-GB" smtClean="0"/>
              <a:t>‹#›</a:t>
            </a:fld>
            <a:endParaRPr lang="en-GB"/>
          </a:p>
        </p:txBody>
      </p:sp>
    </p:spTree>
    <p:extLst>
      <p:ext uri="{BB962C8B-B14F-4D97-AF65-F5344CB8AC3E}">
        <p14:creationId xmlns:p14="http://schemas.microsoft.com/office/powerpoint/2010/main" val="92034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primaryhomeworkhelp.co.uk/maths/index.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opmarks.co.uk/" TargetMode="External"/><Relationship Id="rId2" Type="http://schemas.openxmlformats.org/officeDocument/2006/relationships/hyperlink" Target="http://www.primaryhomeworkhelp.co.uk/maths/index.html" TargetMode="External"/><Relationship Id="rId1" Type="http://schemas.openxmlformats.org/officeDocument/2006/relationships/slideLayout" Target="../slideLayouts/slideLayout2.xml"/><Relationship Id="rId4" Type="http://schemas.openxmlformats.org/officeDocument/2006/relationships/hyperlink" Target="http://www.ictgames.com/resources.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Willow Bank Infant School</a:t>
            </a:r>
          </a:p>
        </p:txBody>
      </p:sp>
      <p:sp>
        <p:nvSpPr>
          <p:cNvPr id="3" name="Subtitle 2"/>
          <p:cNvSpPr>
            <a:spLocks noGrp="1"/>
          </p:cNvSpPr>
          <p:nvPr>
            <p:ph type="subTitle" idx="1"/>
          </p:nvPr>
        </p:nvSpPr>
        <p:spPr/>
        <p:txBody>
          <a:bodyPr>
            <a:normAutofit fontScale="85000" lnSpcReduction="20000"/>
          </a:bodyPr>
          <a:lstStyle/>
          <a:p>
            <a:r>
              <a:rPr lang="en-GB" dirty="0"/>
              <a:t>Phonics, English and Maths</a:t>
            </a:r>
          </a:p>
          <a:p>
            <a:r>
              <a:rPr lang="en-GB" dirty="0"/>
              <a:t>Information Evening </a:t>
            </a:r>
          </a:p>
          <a:p>
            <a:r>
              <a:rPr lang="en-GB" dirty="0"/>
              <a:t>Thursday 18</a:t>
            </a:r>
            <a:r>
              <a:rPr lang="en-GB" baseline="30000" dirty="0"/>
              <a:t>th</a:t>
            </a:r>
            <a:r>
              <a:rPr lang="en-GB" dirty="0"/>
              <a:t> November 2021</a:t>
            </a:r>
          </a:p>
          <a:p>
            <a:r>
              <a:rPr lang="en-GB" dirty="0"/>
              <a:t>7pm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76345" y="476672"/>
            <a:ext cx="1591310" cy="1614805"/>
          </a:xfrm>
          <a:prstGeom prst="rect">
            <a:avLst/>
          </a:prstGeom>
          <a:noFill/>
          <a:ln>
            <a:noFill/>
          </a:ln>
        </p:spPr>
      </p:pic>
    </p:spTree>
    <p:extLst>
      <p:ext uri="{BB962C8B-B14F-4D97-AF65-F5344CB8AC3E}">
        <p14:creationId xmlns:p14="http://schemas.microsoft.com/office/powerpoint/2010/main" val="2334040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9392"/>
            <a:ext cx="8229600" cy="1143000"/>
          </a:xfrm>
        </p:spPr>
        <p:txBody>
          <a:bodyPr/>
          <a:lstStyle/>
          <a:p>
            <a:r>
              <a:rPr lang="en-GB" dirty="0"/>
              <a:t>Phonics</a:t>
            </a:r>
          </a:p>
        </p:txBody>
      </p:sp>
      <p:sp>
        <p:nvSpPr>
          <p:cNvPr id="3" name="Content Placeholder 2"/>
          <p:cNvSpPr>
            <a:spLocks noGrp="1"/>
          </p:cNvSpPr>
          <p:nvPr>
            <p:ph idx="1"/>
          </p:nvPr>
        </p:nvSpPr>
        <p:spPr>
          <a:xfrm>
            <a:off x="107504" y="980728"/>
            <a:ext cx="8856984" cy="5145435"/>
          </a:xfrm>
        </p:spPr>
        <p:txBody>
          <a:bodyPr/>
          <a:lstStyle/>
          <a:p>
            <a:r>
              <a:rPr lang="en-GB" sz="2400" dirty="0"/>
              <a:t>Phonics helps children to develop reading and spelling skills at an early stage</a:t>
            </a:r>
          </a:p>
          <a:p>
            <a:endParaRPr lang="en-GB" sz="2400" dirty="0"/>
          </a:p>
          <a:p>
            <a:r>
              <a:rPr lang="en-GB" sz="2400" dirty="0"/>
              <a:t>We use Read Write Inc. as our teaching resource. </a:t>
            </a:r>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118" y="4581187"/>
            <a:ext cx="2160240" cy="165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644" y="4607345"/>
            <a:ext cx="2382260" cy="163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3930DFB8-C8EB-4B09-9406-84EB1893815E}"/>
              </a:ext>
            </a:extLst>
          </p:cNvPr>
          <p:cNvPicPr>
            <a:picLocks noChangeAspect="1"/>
          </p:cNvPicPr>
          <p:nvPr/>
        </p:nvPicPr>
        <p:blipFill>
          <a:blip r:embed="rId4"/>
          <a:stretch>
            <a:fillRect/>
          </a:stretch>
        </p:blipFill>
        <p:spPr>
          <a:xfrm>
            <a:off x="3080238" y="2922898"/>
            <a:ext cx="3124200" cy="1323975"/>
          </a:xfrm>
          <a:prstGeom prst="rect">
            <a:avLst/>
          </a:prstGeom>
        </p:spPr>
      </p:pic>
    </p:spTree>
    <p:extLst>
      <p:ext uri="{BB962C8B-B14F-4D97-AF65-F5344CB8AC3E}">
        <p14:creationId xmlns:p14="http://schemas.microsoft.com/office/powerpoint/2010/main" val="4282271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a:t>Phonics</a:t>
            </a:r>
          </a:p>
        </p:txBody>
      </p:sp>
      <p:sp>
        <p:nvSpPr>
          <p:cNvPr id="3" name="Content Placeholder 2"/>
          <p:cNvSpPr>
            <a:spLocks noGrp="1"/>
          </p:cNvSpPr>
          <p:nvPr>
            <p:ph idx="1"/>
          </p:nvPr>
        </p:nvSpPr>
        <p:spPr>
          <a:xfrm>
            <a:off x="323528" y="1196752"/>
            <a:ext cx="8363272" cy="5472608"/>
          </a:xfrm>
        </p:spPr>
        <p:txBody>
          <a:bodyPr>
            <a:normAutofit fontScale="85000" lnSpcReduction="20000"/>
          </a:bodyPr>
          <a:lstStyle/>
          <a:p>
            <a:pPr marL="0" indent="0">
              <a:buNone/>
            </a:pPr>
            <a:r>
              <a:rPr lang="en-GB" dirty="0"/>
              <a:t>Language we use:</a:t>
            </a:r>
          </a:p>
          <a:p>
            <a:r>
              <a:rPr lang="en-GB" dirty="0"/>
              <a:t>Phoneme is what we hear   – smallest unit of sound </a:t>
            </a:r>
          </a:p>
          <a:p>
            <a:pPr marL="0" indent="0" algn="ctr">
              <a:buNone/>
            </a:pPr>
            <a:r>
              <a:rPr lang="en-GB" dirty="0"/>
              <a:t>  </a:t>
            </a:r>
            <a:r>
              <a:rPr lang="en-GB" sz="4200" u="sng" dirty="0" err="1">
                <a:solidFill>
                  <a:srgbClr val="FF0000"/>
                </a:solidFill>
              </a:rPr>
              <a:t>sh</a:t>
            </a:r>
            <a:r>
              <a:rPr lang="en-GB" sz="4200" dirty="0"/>
              <a:t>   </a:t>
            </a:r>
            <a:r>
              <a:rPr lang="en-GB" sz="4200" dirty="0">
                <a:solidFill>
                  <a:srgbClr val="0070C0"/>
                </a:solidFill>
              </a:rPr>
              <a:t>o</a:t>
            </a:r>
            <a:r>
              <a:rPr lang="en-GB" sz="4200" dirty="0"/>
              <a:t>   </a:t>
            </a:r>
            <a:r>
              <a:rPr lang="en-GB" sz="4200" dirty="0">
                <a:solidFill>
                  <a:srgbClr val="7030A0"/>
                </a:solidFill>
              </a:rPr>
              <a:t>p</a:t>
            </a:r>
          </a:p>
          <a:p>
            <a:endParaRPr lang="en-GB" dirty="0"/>
          </a:p>
          <a:p>
            <a:r>
              <a:rPr lang="en-GB" dirty="0"/>
              <a:t>Digraph –  2 letters that make 1 sound - special friends</a:t>
            </a:r>
          </a:p>
          <a:p>
            <a:pPr marL="0" indent="0" algn="ctr">
              <a:buNone/>
            </a:pPr>
            <a:r>
              <a:rPr lang="en-GB" dirty="0"/>
              <a:t>        </a:t>
            </a:r>
            <a:r>
              <a:rPr lang="en-GB" u="sng" dirty="0">
                <a:solidFill>
                  <a:srgbClr val="FF0000"/>
                </a:solidFill>
              </a:rPr>
              <a:t> ai </a:t>
            </a:r>
            <a:r>
              <a:rPr lang="en-GB" dirty="0"/>
              <a:t>(rain)        </a:t>
            </a:r>
            <a:r>
              <a:rPr lang="en-GB" u="sng" dirty="0" err="1">
                <a:solidFill>
                  <a:srgbClr val="FF0000"/>
                </a:solidFill>
              </a:rPr>
              <a:t>ee</a:t>
            </a:r>
            <a:r>
              <a:rPr lang="en-GB" dirty="0"/>
              <a:t>  (sheet)    </a:t>
            </a:r>
            <a:r>
              <a:rPr lang="en-GB" u="sng" dirty="0">
                <a:solidFill>
                  <a:srgbClr val="FF0000"/>
                </a:solidFill>
              </a:rPr>
              <a:t> ow </a:t>
            </a:r>
            <a:r>
              <a:rPr lang="en-GB" dirty="0"/>
              <a:t>(cow) </a:t>
            </a:r>
          </a:p>
          <a:p>
            <a:endParaRPr lang="en-GB" dirty="0"/>
          </a:p>
          <a:p>
            <a:r>
              <a:rPr lang="en-GB" dirty="0" err="1"/>
              <a:t>Trigraph</a:t>
            </a:r>
            <a:r>
              <a:rPr lang="en-GB" dirty="0"/>
              <a:t> – 3 letters that make 1 sound - special friends</a:t>
            </a:r>
          </a:p>
          <a:p>
            <a:pPr marL="0" indent="0" algn="ctr">
              <a:buNone/>
            </a:pPr>
            <a:r>
              <a:rPr lang="en-GB" dirty="0">
                <a:solidFill>
                  <a:srgbClr val="7030A0"/>
                </a:solidFill>
              </a:rPr>
              <a:t>         </a:t>
            </a:r>
            <a:r>
              <a:rPr lang="en-GB" u="sng" dirty="0" err="1">
                <a:solidFill>
                  <a:srgbClr val="7030A0"/>
                </a:solidFill>
              </a:rPr>
              <a:t>igh</a:t>
            </a:r>
            <a:r>
              <a:rPr lang="en-GB" dirty="0">
                <a:solidFill>
                  <a:srgbClr val="7030A0"/>
                </a:solidFill>
              </a:rPr>
              <a:t>   </a:t>
            </a:r>
            <a:r>
              <a:rPr lang="en-GB" dirty="0"/>
              <a:t>(high)       </a:t>
            </a:r>
            <a:r>
              <a:rPr lang="en-GB" u="sng" dirty="0">
                <a:solidFill>
                  <a:srgbClr val="7030A0"/>
                </a:solidFill>
              </a:rPr>
              <a:t>ear</a:t>
            </a:r>
            <a:r>
              <a:rPr lang="en-GB" dirty="0"/>
              <a:t> (hear)         </a:t>
            </a:r>
            <a:r>
              <a:rPr lang="en-GB" u="sng" dirty="0">
                <a:solidFill>
                  <a:srgbClr val="7030A0"/>
                </a:solidFill>
              </a:rPr>
              <a:t>air</a:t>
            </a:r>
            <a:r>
              <a:rPr lang="en-GB" dirty="0"/>
              <a:t>    (fair)   </a:t>
            </a:r>
          </a:p>
          <a:p>
            <a:endParaRPr lang="en-GB" dirty="0"/>
          </a:p>
          <a:p>
            <a:r>
              <a:rPr lang="en-GB" dirty="0"/>
              <a:t>Grapheme – is what you see. </a:t>
            </a:r>
          </a:p>
          <a:p>
            <a:pPr marL="0" indent="0">
              <a:buNone/>
            </a:pPr>
            <a:r>
              <a:rPr lang="en-GB" dirty="0"/>
              <a:t>The letters that represent each sound.</a:t>
            </a:r>
          </a:p>
          <a:p>
            <a:endParaRPr lang="en-GB" dirty="0"/>
          </a:p>
        </p:txBody>
      </p:sp>
      <p:pic>
        <p:nvPicPr>
          <p:cNvPr id="10" name="Picture 4" descr="cartoon_ey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5661248"/>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6D281EB-2A16-448C-8FB9-949230D98CA2}"/>
              </a:ext>
            </a:extLst>
          </p:cNvPr>
          <p:cNvPicPr>
            <a:picLocks noChangeAspect="1"/>
          </p:cNvPicPr>
          <p:nvPr/>
        </p:nvPicPr>
        <p:blipFill>
          <a:blip r:embed="rId4"/>
          <a:stretch>
            <a:fillRect/>
          </a:stretch>
        </p:blipFill>
        <p:spPr>
          <a:xfrm>
            <a:off x="179512" y="70388"/>
            <a:ext cx="1512168" cy="640827"/>
          </a:xfrm>
          <a:prstGeom prst="rect">
            <a:avLst/>
          </a:prstGeom>
        </p:spPr>
      </p:pic>
    </p:spTree>
    <p:extLst>
      <p:ext uri="{BB962C8B-B14F-4D97-AF65-F5344CB8AC3E}">
        <p14:creationId xmlns:p14="http://schemas.microsoft.com/office/powerpoint/2010/main" val="30641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610" y="188640"/>
            <a:ext cx="8551862" cy="6336704"/>
          </a:xfrm>
        </p:spPr>
        <p:txBody>
          <a:bodyPr>
            <a:noAutofit/>
          </a:bodyPr>
          <a:lstStyle/>
          <a:p>
            <a:pPr marL="0" indent="0">
              <a:buNone/>
            </a:pPr>
            <a:r>
              <a:rPr lang="en-GB" b="1" u="sng" dirty="0"/>
              <a:t>Blending –  a key skill for reading</a:t>
            </a:r>
          </a:p>
          <a:p>
            <a:r>
              <a:rPr lang="en-GB" sz="2800" dirty="0"/>
              <a:t>Recognising the letter sounds in a written word, for example:                c-u-p                  cup</a:t>
            </a:r>
          </a:p>
          <a:p>
            <a:r>
              <a:rPr lang="en-GB" sz="2800" dirty="0"/>
              <a:t>and then merging or ‘blending’ them in the order in which they are written to pronounce the word ‘cup’.</a:t>
            </a:r>
          </a:p>
          <a:p>
            <a:endParaRPr lang="en-GB" dirty="0"/>
          </a:p>
          <a:p>
            <a:pPr marL="0" indent="0">
              <a:buNone/>
            </a:pPr>
            <a:r>
              <a:rPr lang="en-GB" b="1" u="sng" dirty="0"/>
              <a:t>Segmenting – a key skill for writing</a:t>
            </a:r>
          </a:p>
          <a:p>
            <a:r>
              <a:rPr lang="en-GB" sz="2800" dirty="0"/>
              <a:t>‘Chopping up’ or ‘sound out’ the word to spell it out.</a:t>
            </a:r>
          </a:p>
          <a:p>
            <a:r>
              <a:rPr lang="en-GB" sz="2800" dirty="0"/>
              <a:t>The opposite of blending            </a:t>
            </a:r>
            <a:r>
              <a:rPr lang="en-GB" sz="4000" dirty="0"/>
              <a:t>cup     chip</a:t>
            </a:r>
          </a:p>
          <a:p>
            <a:endParaRPr lang="en-GB" sz="4000" dirty="0"/>
          </a:p>
          <a:p>
            <a:r>
              <a:rPr lang="en-GB" sz="2800" dirty="0"/>
              <a:t>Identify the individual sounds in a spoken word in order to write</a:t>
            </a:r>
          </a:p>
          <a:p>
            <a:endParaRPr lang="en-GB" dirty="0"/>
          </a:p>
        </p:txBody>
      </p:sp>
      <p:cxnSp>
        <p:nvCxnSpPr>
          <p:cNvPr id="9" name="Straight Arrow Connector 8"/>
          <p:cNvCxnSpPr/>
          <p:nvPr/>
        </p:nvCxnSpPr>
        <p:spPr>
          <a:xfrm>
            <a:off x="4499992" y="148478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254386" y="4941168"/>
            <a:ext cx="18171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497641" y="4941168"/>
            <a:ext cx="18171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759394" y="4941168"/>
            <a:ext cx="18171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243029" y="4941168"/>
            <a:ext cx="18171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020272" y="4941168"/>
            <a:ext cx="18171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a:off x="6660232" y="5049180"/>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133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95300"/>
            <a:ext cx="8229600" cy="1143000"/>
          </a:xfrm>
        </p:spPr>
        <p:txBody>
          <a:bodyPr>
            <a:normAutofit/>
          </a:bodyPr>
          <a:lstStyle/>
          <a:p>
            <a:pPr algn="ctr" eaLnBrk="1" fontAlgn="auto" hangingPunct="1">
              <a:spcAft>
                <a:spcPts val="0"/>
              </a:spcAft>
              <a:defRPr/>
            </a:pPr>
            <a:r>
              <a:rPr lang="en-GB" sz="6000" dirty="0">
                <a:solidFill>
                  <a:srgbClr val="FF0000"/>
                </a:solidFill>
                <a:latin typeface="Comic Sans MS" pitchFamily="66" charset="0"/>
              </a:rPr>
              <a:t>Enunciation </a:t>
            </a:r>
            <a:endParaRPr lang="en-US" sz="700" dirty="0">
              <a:solidFill>
                <a:srgbClr val="FF0000"/>
              </a:solidFill>
              <a:latin typeface="Comic Sans MS" pitchFamily="66" charset="0"/>
            </a:endParaRPr>
          </a:p>
        </p:txBody>
      </p:sp>
      <p:sp>
        <p:nvSpPr>
          <p:cNvPr id="20481" name="Rectangle 3"/>
          <p:cNvSpPr>
            <a:spLocks noGrp="1" noChangeArrowheads="1"/>
          </p:cNvSpPr>
          <p:nvPr>
            <p:ph idx="1"/>
          </p:nvPr>
        </p:nvSpPr>
        <p:spPr>
          <a:xfrm>
            <a:off x="328101" y="1260429"/>
            <a:ext cx="8229600" cy="4525963"/>
          </a:xfrm>
        </p:spPr>
        <p:txBody>
          <a:bodyPr/>
          <a:lstStyle/>
          <a:p>
            <a:pPr eaLnBrk="1" hangingPunct="1"/>
            <a:r>
              <a:rPr lang="en-GB" sz="3600" dirty="0">
                <a:latin typeface="Comic Sans MS" pitchFamily="66" charset="0"/>
              </a:rPr>
              <a:t>Teaching phonics requires a technical skill in enunciation</a:t>
            </a:r>
          </a:p>
          <a:p>
            <a:pPr eaLnBrk="1" hangingPunct="1"/>
            <a:r>
              <a:rPr lang="en-GB" sz="3600" dirty="0">
                <a:latin typeface="Comic Sans MS" pitchFamily="66" charset="0"/>
              </a:rPr>
              <a:t>Phonemes should be articulated clearly and precisely.</a:t>
            </a:r>
          </a:p>
          <a:p>
            <a:pPr eaLnBrk="1" hangingPunct="1"/>
            <a:endParaRPr lang="en-GB" sz="3200" dirty="0"/>
          </a:p>
          <a:p>
            <a:pPr eaLnBrk="1" hangingPunct="1"/>
            <a:endParaRPr lang="en-GB" sz="3200" dirty="0"/>
          </a:p>
          <a:p>
            <a:pPr marL="0" indent="0" eaLnBrk="1" hangingPunct="1">
              <a:buNone/>
            </a:pPr>
            <a:r>
              <a:rPr lang="en-GB" sz="1200" dirty="0"/>
              <a:t>  </a:t>
            </a:r>
          </a:p>
          <a:p>
            <a:pPr eaLnBrk="1" hangingPunct="1">
              <a:buFont typeface="Wingdings" pitchFamily="2" charset="2"/>
              <a:buNone/>
            </a:pPr>
            <a:endParaRPr lang="en-GB" dirty="0"/>
          </a:p>
          <a:p>
            <a:pPr eaLnBrk="1" hangingPunct="1"/>
            <a:endParaRPr lang="en-GB" dirty="0"/>
          </a:p>
          <a:p>
            <a:pPr eaLnBrk="1" hangingPunct="1"/>
            <a:endParaRPr lang="en-GB" dirty="0"/>
          </a:p>
          <a:p>
            <a:pPr eaLnBrk="1" hangingPunct="1"/>
            <a:endParaRPr lang="en-GB" dirty="0"/>
          </a:p>
          <a:p>
            <a:pPr eaLnBrk="1" hangingPunct="1"/>
            <a:endParaRPr lang="en-US" dirty="0"/>
          </a:p>
        </p:txBody>
      </p:sp>
      <p:sp>
        <p:nvSpPr>
          <p:cNvPr id="2" name="TextBox 1"/>
          <p:cNvSpPr txBox="1"/>
          <p:nvPr/>
        </p:nvSpPr>
        <p:spPr>
          <a:xfrm>
            <a:off x="2843808" y="3717032"/>
            <a:ext cx="5184576" cy="2554545"/>
          </a:xfrm>
          <a:prstGeom prst="rect">
            <a:avLst/>
          </a:prstGeom>
          <a:noFill/>
        </p:spPr>
        <p:txBody>
          <a:bodyPr wrap="square" rtlCol="0">
            <a:spAutoFit/>
          </a:bodyPr>
          <a:lstStyle/>
          <a:p>
            <a:r>
              <a:rPr lang="en-GB" sz="4000" dirty="0" err="1">
                <a:solidFill>
                  <a:srgbClr val="0070C0"/>
                </a:solidFill>
              </a:rPr>
              <a:t>sssssss</a:t>
            </a:r>
            <a:r>
              <a:rPr lang="en-GB" sz="4000" dirty="0">
                <a:solidFill>
                  <a:srgbClr val="0070C0"/>
                </a:solidFill>
              </a:rPr>
              <a:t> not </a:t>
            </a:r>
            <a:r>
              <a:rPr lang="en-GB" sz="4000" dirty="0" err="1">
                <a:solidFill>
                  <a:srgbClr val="0070C0"/>
                </a:solidFill>
              </a:rPr>
              <a:t>suh</a:t>
            </a:r>
            <a:r>
              <a:rPr lang="en-GB" sz="4000" dirty="0">
                <a:solidFill>
                  <a:srgbClr val="0070C0"/>
                </a:solidFill>
              </a:rPr>
              <a:t>                t not </a:t>
            </a:r>
            <a:r>
              <a:rPr lang="en-GB" sz="4000" dirty="0" err="1">
                <a:solidFill>
                  <a:srgbClr val="0070C0"/>
                </a:solidFill>
              </a:rPr>
              <a:t>tuh</a:t>
            </a:r>
            <a:endParaRPr lang="en-GB" sz="4000" dirty="0">
              <a:solidFill>
                <a:srgbClr val="0070C0"/>
              </a:solidFill>
            </a:endParaRPr>
          </a:p>
          <a:p>
            <a:r>
              <a:rPr lang="en-GB" sz="4000" dirty="0">
                <a:solidFill>
                  <a:srgbClr val="0070C0"/>
                </a:solidFill>
              </a:rPr>
              <a:t>l not </a:t>
            </a:r>
            <a:r>
              <a:rPr lang="en-GB" sz="4000" dirty="0" err="1">
                <a:solidFill>
                  <a:srgbClr val="0070C0"/>
                </a:solidFill>
              </a:rPr>
              <a:t>luh</a:t>
            </a:r>
            <a:endParaRPr lang="en-GB" sz="4000" dirty="0">
              <a:solidFill>
                <a:srgbClr val="0070C0"/>
              </a:solidFill>
            </a:endParaRPr>
          </a:p>
          <a:p>
            <a:r>
              <a:rPr lang="en-GB" sz="4000" dirty="0">
                <a:solidFill>
                  <a:srgbClr val="0070C0"/>
                </a:solidFill>
              </a:rPr>
              <a:t>F not </a:t>
            </a:r>
            <a:r>
              <a:rPr lang="en-GB" sz="4000" dirty="0" err="1">
                <a:solidFill>
                  <a:srgbClr val="0070C0"/>
                </a:solidFill>
              </a:rPr>
              <a:t>fuh</a:t>
            </a:r>
            <a:endParaRPr lang="en-GB" sz="4000" dirty="0">
              <a:solidFill>
                <a:srgbClr val="0070C0"/>
              </a:solidFill>
            </a:endParaRPr>
          </a:p>
        </p:txBody>
      </p:sp>
    </p:spTree>
    <p:extLst>
      <p:ext uri="{BB962C8B-B14F-4D97-AF65-F5344CB8AC3E}">
        <p14:creationId xmlns:p14="http://schemas.microsoft.com/office/powerpoint/2010/main" val="42676120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rtlCol="0">
            <a:noAutofit/>
          </a:bodyPr>
          <a:lstStyle/>
          <a:p>
            <a:pPr algn="ctr" eaLnBrk="1" fontAlgn="auto" hangingPunct="1">
              <a:spcAft>
                <a:spcPts val="0"/>
              </a:spcAft>
              <a:defRPr/>
            </a:pPr>
            <a:r>
              <a:rPr lang="en-GB" sz="4000" dirty="0">
                <a:solidFill>
                  <a:srgbClr val="FF0000"/>
                </a:solidFill>
                <a:latin typeface="Comic Sans MS" pitchFamily="66" charset="0"/>
              </a:rPr>
              <a:t>Phoneme fingers (Fred Fingers) to help with oral blending </a:t>
            </a:r>
            <a:r>
              <a:rPr lang="en-GB" sz="700" dirty="0">
                <a:solidFill>
                  <a:srgbClr val="FF0000"/>
                </a:solidFill>
                <a:latin typeface="Comic Sans MS" pitchFamily="66" charset="0"/>
              </a:rPr>
              <a:t>ml</a:t>
            </a:r>
          </a:p>
        </p:txBody>
      </p:sp>
      <p:sp>
        <p:nvSpPr>
          <p:cNvPr id="30722" name="TextBox 3"/>
          <p:cNvSpPr txBox="1">
            <a:spLocks noChangeArrowheads="1"/>
          </p:cNvSpPr>
          <p:nvPr/>
        </p:nvSpPr>
        <p:spPr bwMode="auto">
          <a:xfrm>
            <a:off x="6370638" y="2020888"/>
            <a:ext cx="1368425" cy="822325"/>
          </a:xfrm>
          <a:prstGeom prst="rect">
            <a:avLst/>
          </a:prstGeom>
          <a:noFill/>
          <a:ln w="9525">
            <a:noFill/>
            <a:miter lim="800000"/>
            <a:headEnd/>
            <a:tailEnd/>
          </a:ln>
        </p:spPr>
        <p:txBody>
          <a:bodyPr>
            <a:spAutoFit/>
          </a:bodyPr>
          <a:lstStyle/>
          <a:p>
            <a:r>
              <a:rPr lang="en-GB" sz="2400">
                <a:solidFill>
                  <a:srgbClr val="0000FF"/>
                </a:solidFill>
                <a:latin typeface="Comic Sans MS" pitchFamily="66" charset="0"/>
              </a:rPr>
              <a:t>m-i-l-k  </a:t>
            </a:r>
          </a:p>
          <a:p>
            <a:endParaRPr lang="en-GB" sz="2400">
              <a:solidFill>
                <a:srgbClr val="0000FF"/>
              </a:solidFill>
              <a:latin typeface="Comic Sans MS" pitchFamily="66" charset="0"/>
            </a:endParaRPr>
          </a:p>
        </p:txBody>
      </p:sp>
      <p:pic>
        <p:nvPicPr>
          <p:cNvPr id="30724" name="Picture 10"/>
          <p:cNvPicPr>
            <a:picLocks noChangeAspect="1"/>
          </p:cNvPicPr>
          <p:nvPr/>
        </p:nvPicPr>
        <p:blipFill>
          <a:blip r:embed="rId2"/>
          <a:srcRect l="40398" t="13860" r="38911"/>
          <a:stretch>
            <a:fillRect/>
          </a:stretch>
        </p:blipFill>
        <p:spPr bwMode="auto">
          <a:xfrm>
            <a:off x="1187450" y="3459163"/>
            <a:ext cx="1416050" cy="1547812"/>
          </a:xfrm>
          <a:prstGeom prst="rect">
            <a:avLst/>
          </a:prstGeom>
          <a:noFill/>
          <a:ln w="9525">
            <a:noFill/>
            <a:miter lim="800000"/>
            <a:headEnd/>
            <a:tailEnd/>
          </a:ln>
        </p:spPr>
      </p:pic>
      <p:sp>
        <p:nvSpPr>
          <p:cNvPr id="30725" name="TextBox 11"/>
          <p:cNvSpPr txBox="1">
            <a:spLocks noChangeArrowheads="1"/>
          </p:cNvSpPr>
          <p:nvPr/>
        </p:nvSpPr>
        <p:spPr bwMode="auto">
          <a:xfrm>
            <a:off x="222250" y="1652588"/>
            <a:ext cx="935038" cy="457200"/>
          </a:xfrm>
          <a:prstGeom prst="rect">
            <a:avLst/>
          </a:prstGeom>
          <a:noFill/>
          <a:ln w="9525">
            <a:noFill/>
            <a:miter lim="800000"/>
            <a:headEnd/>
            <a:tailEnd/>
          </a:ln>
        </p:spPr>
        <p:txBody>
          <a:bodyPr>
            <a:spAutoFit/>
          </a:bodyPr>
          <a:lstStyle/>
          <a:p>
            <a:r>
              <a:rPr lang="en-GB" sz="2400">
                <a:solidFill>
                  <a:srgbClr val="0000FF"/>
                </a:solidFill>
                <a:latin typeface="Comic Sans MS" pitchFamily="66" charset="0"/>
              </a:rPr>
              <a:t>a-t</a:t>
            </a:r>
          </a:p>
        </p:txBody>
      </p:sp>
      <p:pic>
        <p:nvPicPr>
          <p:cNvPr id="30726" name="Picture 12"/>
          <p:cNvPicPr>
            <a:picLocks noChangeAspect="1"/>
          </p:cNvPicPr>
          <p:nvPr/>
        </p:nvPicPr>
        <p:blipFill>
          <a:blip r:embed="rId2"/>
          <a:srcRect l="21034" t="13438" r="59259"/>
          <a:stretch>
            <a:fillRect/>
          </a:stretch>
        </p:blipFill>
        <p:spPr bwMode="auto">
          <a:xfrm>
            <a:off x="862013" y="1427163"/>
            <a:ext cx="1270000" cy="1641475"/>
          </a:xfrm>
          <a:prstGeom prst="rect">
            <a:avLst/>
          </a:prstGeom>
          <a:noFill/>
          <a:ln w="9525">
            <a:noFill/>
            <a:miter lim="800000"/>
            <a:headEnd/>
            <a:tailEnd/>
          </a:ln>
        </p:spPr>
      </p:pic>
      <p:pic>
        <p:nvPicPr>
          <p:cNvPr id="30727" name="Picture 14"/>
          <p:cNvPicPr>
            <a:picLocks noChangeAspect="1"/>
          </p:cNvPicPr>
          <p:nvPr/>
        </p:nvPicPr>
        <p:blipFill>
          <a:blip r:embed="rId2"/>
          <a:srcRect l="77840" t="16753" r="1469" b="2834"/>
          <a:stretch>
            <a:fillRect/>
          </a:stretch>
        </p:blipFill>
        <p:spPr bwMode="auto">
          <a:xfrm>
            <a:off x="6064250" y="3287713"/>
            <a:ext cx="1296988" cy="1481137"/>
          </a:xfrm>
          <a:prstGeom prst="rect">
            <a:avLst/>
          </a:prstGeom>
          <a:noFill/>
          <a:ln w="9525">
            <a:noFill/>
            <a:miter lim="800000"/>
            <a:headEnd/>
            <a:tailEnd/>
          </a:ln>
        </p:spPr>
      </p:pic>
      <p:sp>
        <p:nvSpPr>
          <p:cNvPr id="30728" name="TextBox 13"/>
          <p:cNvSpPr txBox="1">
            <a:spLocks noChangeArrowheads="1"/>
          </p:cNvSpPr>
          <p:nvPr/>
        </p:nvSpPr>
        <p:spPr bwMode="auto">
          <a:xfrm>
            <a:off x="5242072" y="6027003"/>
            <a:ext cx="1835150" cy="830997"/>
          </a:xfrm>
          <a:prstGeom prst="rect">
            <a:avLst/>
          </a:prstGeom>
          <a:noFill/>
          <a:ln w="9525">
            <a:noFill/>
            <a:miter lim="800000"/>
            <a:headEnd/>
            <a:tailEnd/>
          </a:ln>
        </p:spPr>
        <p:txBody>
          <a:bodyPr wrap="square">
            <a:spAutoFit/>
          </a:bodyPr>
          <a:lstStyle/>
          <a:p>
            <a:r>
              <a:rPr lang="en-GB" sz="2400" dirty="0">
                <a:solidFill>
                  <a:srgbClr val="0000FF"/>
                </a:solidFill>
                <a:latin typeface="Comic Sans MS" pitchFamily="66" charset="0"/>
              </a:rPr>
              <a:t>t-r-ai-n </a:t>
            </a:r>
          </a:p>
          <a:p>
            <a:endParaRPr lang="en-GB" sz="2400" dirty="0">
              <a:solidFill>
                <a:srgbClr val="0000FF"/>
              </a:solidFill>
              <a:latin typeface="Comic Sans MS" pitchFamily="66" charset="0"/>
            </a:endParaRPr>
          </a:p>
        </p:txBody>
      </p:sp>
      <p:pic>
        <p:nvPicPr>
          <p:cNvPr id="30729" name="Picture 15"/>
          <p:cNvPicPr>
            <a:picLocks noChangeAspect="1"/>
          </p:cNvPicPr>
          <p:nvPr/>
        </p:nvPicPr>
        <p:blipFill>
          <a:blip r:embed="rId2"/>
          <a:srcRect l="60596" t="19325" r="22655"/>
          <a:stretch>
            <a:fillRect/>
          </a:stretch>
        </p:blipFill>
        <p:spPr bwMode="auto">
          <a:xfrm>
            <a:off x="7473950" y="1266825"/>
            <a:ext cx="1263650" cy="1719263"/>
          </a:xfrm>
          <a:prstGeom prst="rect">
            <a:avLst/>
          </a:prstGeom>
          <a:noFill/>
          <a:ln w="9525">
            <a:noFill/>
            <a:miter lim="800000"/>
            <a:headEnd/>
            <a:tailEnd/>
          </a:ln>
        </p:spPr>
      </p:pic>
      <p:sp>
        <p:nvSpPr>
          <p:cNvPr id="30730" name="TextBox 17"/>
          <p:cNvSpPr txBox="1">
            <a:spLocks noChangeArrowheads="1"/>
          </p:cNvSpPr>
          <p:nvPr/>
        </p:nvSpPr>
        <p:spPr bwMode="auto">
          <a:xfrm>
            <a:off x="222250" y="4167188"/>
            <a:ext cx="1136650" cy="457200"/>
          </a:xfrm>
          <a:prstGeom prst="rect">
            <a:avLst/>
          </a:prstGeom>
          <a:noFill/>
          <a:ln w="9525">
            <a:noFill/>
            <a:miter lim="800000"/>
            <a:headEnd/>
            <a:tailEnd/>
          </a:ln>
        </p:spPr>
        <p:txBody>
          <a:bodyPr>
            <a:spAutoFit/>
          </a:bodyPr>
          <a:lstStyle/>
          <a:p>
            <a:r>
              <a:rPr lang="en-GB" sz="2400" dirty="0" err="1">
                <a:solidFill>
                  <a:srgbClr val="0000FF"/>
                </a:solidFill>
                <a:latin typeface="Comic Sans MS" pitchFamily="66" charset="0"/>
              </a:rPr>
              <a:t>sh</a:t>
            </a:r>
            <a:r>
              <a:rPr lang="en-GB" sz="2400" dirty="0">
                <a:solidFill>
                  <a:srgbClr val="0000FF"/>
                </a:solidFill>
                <a:latin typeface="Comic Sans MS" pitchFamily="66" charset="0"/>
              </a:rPr>
              <a:t>-</a:t>
            </a:r>
            <a:r>
              <a:rPr lang="en-GB" sz="2400" dirty="0" err="1">
                <a:solidFill>
                  <a:srgbClr val="0000FF"/>
                </a:solidFill>
                <a:latin typeface="Comic Sans MS" pitchFamily="66" charset="0"/>
              </a:rPr>
              <a:t>i</a:t>
            </a:r>
            <a:r>
              <a:rPr lang="en-GB" sz="2400" dirty="0">
                <a:solidFill>
                  <a:srgbClr val="0000FF"/>
                </a:solidFill>
                <a:latin typeface="Comic Sans MS" pitchFamily="66" charset="0"/>
              </a:rPr>
              <a:t>-p  </a:t>
            </a:r>
          </a:p>
        </p:txBody>
      </p:sp>
      <p:sp>
        <p:nvSpPr>
          <p:cNvPr id="30731" name="TextBox 11"/>
          <p:cNvSpPr txBox="1">
            <a:spLocks noChangeArrowheads="1"/>
          </p:cNvSpPr>
          <p:nvPr/>
        </p:nvSpPr>
        <p:spPr bwMode="auto">
          <a:xfrm>
            <a:off x="2654300" y="1881188"/>
            <a:ext cx="2889250" cy="1939925"/>
          </a:xfrm>
          <a:prstGeom prst="rect">
            <a:avLst/>
          </a:prstGeom>
          <a:noFill/>
          <a:ln w="9525">
            <a:noFill/>
            <a:miter lim="800000"/>
            <a:headEnd/>
            <a:tailEnd/>
          </a:ln>
        </p:spPr>
        <p:txBody>
          <a:bodyPr>
            <a:spAutoFit/>
          </a:bodyPr>
          <a:lstStyle/>
          <a:p>
            <a:pPr algn="ctr"/>
            <a:r>
              <a:rPr lang="en-GB" sz="2400" dirty="0">
                <a:latin typeface="Comic Sans MS" pitchFamily="66" charset="0"/>
              </a:rPr>
              <a:t>We use our phoneme fingers to count out how many sounds we can hear in a word</a:t>
            </a:r>
            <a:r>
              <a:rPr lang="en-GB" sz="2400" dirty="0">
                <a:solidFill>
                  <a:srgbClr val="0000FF"/>
                </a:solidFill>
                <a:latin typeface="Comic Sans MS" pitchFamily="66" charset="0"/>
              </a:rPr>
              <a:t>.</a:t>
            </a:r>
          </a:p>
        </p:txBody>
      </p:sp>
      <p:sp>
        <p:nvSpPr>
          <p:cNvPr id="4" name="Arc 3">
            <a:extLst>
              <a:ext uri="{FF2B5EF4-FFF2-40B4-BE49-F238E27FC236}">
                <a16:creationId xmlns:a16="http://schemas.microsoft.com/office/drawing/2014/main" id="{BEE7ED5A-DC70-436B-BB09-0317AB7764F8}"/>
              </a:ext>
            </a:extLst>
          </p:cNvPr>
          <p:cNvSpPr/>
          <p:nvPr/>
        </p:nvSpPr>
        <p:spPr>
          <a:xfrm>
            <a:off x="8237758" y="3727451"/>
            <a:ext cx="683992" cy="461665"/>
          </a:xfrm>
          <a:prstGeom prst="arc">
            <a:avLst>
              <a:gd name="adj1" fmla="val 10665208"/>
              <a:gd name="adj2" fmla="val 15"/>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5" name="Picture 4">
            <a:extLst>
              <a:ext uri="{FF2B5EF4-FFF2-40B4-BE49-F238E27FC236}">
                <a16:creationId xmlns:a16="http://schemas.microsoft.com/office/drawing/2014/main" id="{0937A313-9711-4EE1-BBC1-0521FBD6A9B2}"/>
              </a:ext>
            </a:extLst>
          </p:cNvPr>
          <p:cNvPicPr>
            <a:picLocks noChangeAspect="1"/>
          </p:cNvPicPr>
          <p:nvPr/>
        </p:nvPicPr>
        <p:blipFill>
          <a:blip r:embed="rId3"/>
          <a:stretch>
            <a:fillRect/>
          </a:stretch>
        </p:blipFill>
        <p:spPr>
          <a:xfrm>
            <a:off x="3684587" y="4746234"/>
            <a:ext cx="1296988" cy="2012568"/>
          </a:xfrm>
          <a:prstGeom prst="rect">
            <a:avLst/>
          </a:prstGeom>
        </p:spPr>
      </p:pic>
      <p:sp>
        <p:nvSpPr>
          <p:cNvPr id="6" name="Rectangle 5">
            <a:extLst>
              <a:ext uri="{FF2B5EF4-FFF2-40B4-BE49-F238E27FC236}">
                <a16:creationId xmlns:a16="http://schemas.microsoft.com/office/drawing/2014/main" id="{E36D734B-7316-4D42-AE19-7C85BFF8A73B}"/>
              </a:ext>
            </a:extLst>
          </p:cNvPr>
          <p:cNvSpPr/>
          <p:nvPr/>
        </p:nvSpPr>
        <p:spPr>
          <a:xfrm>
            <a:off x="7348733" y="3917173"/>
            <a:ext cx="1778051" cy="461665"/>
          </a:xfrm>
          <a:prstGeom prst="rect">
            <a:avLst/>
          </a:prstGeom>
        </p:spPr>
        <p:txBody>
          <a:bodyPr wrap="none">
            <a:spAutoFit/>
          </a:bodyPr>
          <a:lstStyle/>
          <a:p>
            <a:r>
              <a:rPr lang="en-GB" sz="2400" dirty="0">
                <a:solidFill>
                  <a:srgbClr val="0000FF"/>
                </a:solidFill>
                <a:latin typeface="Comic Sans MS" pitchFamily="66" charset="0"/>
              </a:rPr>
              <a:t>s-t-r-</a:t>
            </a:r>
            <a:r>
              <a:rPr lang="en-GB" sz="2400" dirty="0" err="1">
                <a:solidFill>
                  <a:srgbClr val="0000FF"/>
                </a:solidFill>
                <a:latin typeface="Comic Sans MS" pitchFamily="66" charset="0"/>
              </a:rPr>
              <a:t>i</a:t>
            </a:r>
            <a:r>
              <a:rPr lang="en-GB" sz="2400" dirty="0">
                <a:solidFill>
                  <a:srgbClr val="0000FF"/>
                </a:solidFill>
                <a:latin typeface="Comic Sans MS" pitchFamily="66" charset="0"/>
              </a:rPr>
              <a:t>-p-e </a:t>
            </a:r>
          </a:p>
        </p:txBody>
      </p:sp>
    </p:spTree>
    <p:extLst>
      <p:ext uri="{BB962C8B-B14F-4D97-AF65-F5344CB8AC3E}">
        <p14:creationId xmlns:p14="http://schemas.microsoft.com/office/powerpoint/2010/main" val="427300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63" y="7104861"/>
            <a:ext cx="2042707" cy="4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7057028"/>
            <a:ext cx="1913903" cy="522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5BC4CBD1-0ABC-4A19-8DE6-A762F857D3B8}"/>
              </a:ext>
            </a:extLst>
          </p:cNvPr>
          <p:cNvPicPr>
            <a:picLocks noChangeAspect="1"/>
          </p:cNvPicPr>
          <p:nvPr/>
        </p:nvPicPr>
        <p:blipFill>
          <a:blip r:embed="rId4"/>
          <a:stretch>
            <a:fillRect/>
          </a:stretch>
        </p:blipFill>
        <p:spPr>
          <a:xfrm>
            <a:off x="3242959" y="1241393"/>
            <a:ext cx="4944765" cy="5713656"/>
          </a:xfrm>
          <a:prstGeom prst="rect">
            <a:avLst/>
          </a:prstGeom>
        </p:spPr>
      </p:pic>
      <p:pic>
        <p:nvPicPr>
          <p:cNvPr id="4" name="Picture 3">
            <a:extLst>
              <a:ext uri="{FF2B5EF4-FFF2-40B4-BE49-F238E27FC236}">
                <a16:creationId xmlns:a16="http://schemas.microsoft.com/office/drawing/2014/main" id="{29D8F38C-2B86-4F40-A536-B4C35BAE9BB7}"/>
              </a:ext>
            </a:extLst>
          </p:cNvPr>
          <p:cNvPicPr>
            <a:picLocks noChangeAspect="1"/>
          </p:cNvPicPr>
          <p:nvPr/>
        </p:nvPicPr>
        <p:blipFill>
          <a:blip r:embed="rId5"/>
          <a:stretch>
            <a:fillRect/>
          </a:stretch>
        </p:blipFill>
        <p:spPr>
          <a:xfrm>
            <a:off x="647660" y="210272"/>
            <a:ext cx="2009535" cy="6796136"/>
          </a:xfrm>
          <a:prstGeom prst="rect">
            <a:avLst/>
          </a:prstGeom>
        </p:spPr>
      </p:pic>
      <p:pic>
        <p:nvPicPr>
          <p:cNvPr id="5" name="Picture 4">
            <a:extLst>
              <a:ext uri="{FF2B5EF4-FFF2-40B4-BE49-F238E27FC236}">
                <a16:creationId xmlns:a16="http://schemas.microsoft.com/office/drawing/2014/main" id="{80BC3F1A-C49A-4941-8DD1-0DAF5172BEB9}"/>
              </a:ext>
            </a:extLst>
          </p:cNvPr>
          <p:cNvPicPr>
            <a:picLocks noChangeAspect="1"/>
          </p:cNvPicPr>
          <p:nvPr/>
        </p:nvPicPr>
        <p:blipFill>
          <a:blip r:embed="rId6"/>
          <a:stretch>
            <a:fillRect/>
          </a:stretch>
        </p:blipFill>
        <p:spPr>
          <a:xfrm>
            <a:off x="3196783" y="80191"/>
            <a:ext cx="2462402" cy="1043518"/>
          </a:xfrm>
          <a:prstGeom prst="rect">
            <a:avLst/>
          </a:prstGeom>
        </p:spPr>
      </p:pic>
    </p:spTree>
    <p:extLst>
      <p:ext uri="{BB962C8B-B14F-4D97-AF65-F5344CB8AC3E}">
        <p14:creationId xmlns:p14="http://schemas.microsoft.com/office/powerpoint/2010/main" val="2846254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12398D-59D6-46B3-BAB0-91BCA575B095}"/>
              </a:ext>
            </a:extLst>
          </p:cNvPr>
          <p:cNvPicPr>
            <a:picLocks noChangeAspect="1"/>
          </p:cNvPicPr>
          <p:nvPr/>
        </p:nvPicPr>
        <p:blipFill>
          <a:blip r:embed="rId2"/>
          <a:stretch>
            <a:fillRect/>
          </a:stretch>
        </p:blipFill>
        <p:spPr>
          <a:xfrm>
            <a:off x="1907703" y="92972"/>
            <a:ext cx="5013601" cy="6732550"/>
          </a:xfrm>
          <a:prstGeom prst="rect">
            <a:avLst/>
          </a:prstGeom>
        </p:spPr>
      </p:pic>
    </p:spTree>
    <p:extLst>
      <p:ext uri="{BB962C8B-B14F-4D97-AF65-F5344CB8AC3E}">
        <p14:creationId xmlns:p14="http://schemas.microsoft.com/office/powerpoint/2010/main" val="2594974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Tricky (</a:t>
            </a:r>
            <a:r>
              <a:rPr lang="en-GB" u="sng" dirty="0">
                <a:solidFill>
                  <a:srgbClr val="FF0000"/>
                </a:solidFill>
              </a:rPr>
              <a:t>Red</a:t>
            </a:r>
            <a:r>
              <a:rPr lang="en-GB" u="sng" dirty="0"/>
              <a:t>) Words</a:t>
            </a:r>
          </a:p>
        </p:txBody>
      </p:sp>
      <p:sp>
        <p:nvSpPr>
          <p:cNvPr id="9" name="Rectangle 8">
            <a:extLst>
              <a:ext uri="{FF2B5EF4-FFF2-40B4-BE49-F238E27FC236}">
                <a16:creationId xmlns:a16="http://schemas.microsoft.com/office/drawing/2014/main" id="{7A9D1C6D-0365-443F-9B58-C4B716668D7F}"/>
              </a:ext>
            </a:extLst>
          </p:cNvPr>
          <p:cNvSpPr/>
          <p:nvPr/>
        </p:nvSpPr>
        <p:spPr>
          <a:xfrm>
            <a:off x="190981" y="1268760"/>
            <a:ext cx="8507288" cy="1200329"/>
          </a:xfrm>
          <a:prstGeom prst="rect">
            <a:avLst/>
          </a:prstGeom>
        </p:spPr>
        <p:txBody>
          <a:bodyPr wrap="square">
            <a:spAutoFit/>
          </a:bodyPr>
          <a:lstStyle/>
          <a:p>
            <a:pPr algn="ctr"/>
            <a:r>
              <a:rPr lang="en-GB" dirty="0">
                <a:latin typeface="Arial" panose="020B0604020202020204" pitchFamily="34" charset="0"/>
              </a:rPr>
              <a:t>The children also practise reading (and spelling) what we call ‘tricky words’, such as ‘once,’ ‘have,’ ‘said’ and ‘great’. These are words where one part of the word is trying to trick the children. We teach them to sound the word out, then look at the word and spot the part that is trying to trick us. </a:t>
            </a:r>
            <a:endParaRPr lang="en-GB" dirty="0"/>
          </a:p>
        </p:txBody>
      </p:sp>
      <p:pic>
        <p:nvPicPr>
          <p:cNvPr id="10" name="Picture 9">
            <a:extLst>
              <a:ext uri="{FF2B5EF4-FFF2-40B4-BE49-F238E27FC236}">
                <a16:creationId xmlns:a16="http://schemas.microsoft.com/office/drawing/2014/main" id="{53D54FBA-2AAC-4A0D-8277-BA346D90A955}"/>
              </a:ext>
            </a:extLst>
          </p:cNvPr>
          <p:cNvPicPr>
            <a:picLocks noChangeAspect="1"/>
          </p:cNvPicPr>
          <p:nvPr/>
        </p:nvPicPr>
        <p:blipFill>
          <a:blip r:embed="rId2"/>
          <a:stretch>
            <a:fillRect/>
          </a:stretch>
        </p:blipFill>
        <p:spPr>
          <a:xfrm>
            <a:off x="190981" y="2758254"/>
            <a:ext cx="8507288" cy="1341491"/>
          </a:xfrm>
          <a:prstGeom prst="rect">
            <a:avLst/>
          </a:prstGeom>
        </p:spPr>
      </p:pic>
      <p:pic>
        <p:nvPicPr>
          <p:cNvPr id="11" name="Picture 10">
            <a:extLst>
              <a:ext uri="{FF2B5EF4-FFF2-40B4-BE49-F238E27FC236}">
                <a16:creationId xmlns:a16="http://schemas.microsoft.com/office/drawing/2014/main" id="{9EA739B7-4680-41AC-A5DA-A765E5F6BB9D}"/>
              </a:ext>
            </a:extLst>
          </p:cNvPr>
          <p:cNvPicPr>
            <a:picLocks noChangeAspect="1"/>
          </p:cNvPicPr>
          <p:nvPr/>
        </p:nvPicPr>
        <p:blipFill>
          <a:blip r:embed="rId3"/>
          <a:stretch>
            <a:fillRect/>
          </a:stretch>
        </p:blipFill>
        <p:spPr>
          <a:xfrm>
            <a:off x="190981" y="4689140"/>
            <a:ext cx="8553745" cy="1800200"/>
          </a:xfrm>
          <a:prstGeom prst="rect">
            <a:avLst/>
          </a:prstGeom>
        </p:spPr>
      </p:pic>
    </p:spTree>
    <p:extLst>
      <p:ext uri="{BB962C8B-B14F-4D97-AF65-F5344CB8AC3E}">
        <p14:creationId xmlns:p14="http://schemas.microsoft.com/office/powerpoint/2010/main" val="954557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06"/>
            <a:ext cx="8229600" cy="1143000"/>
          </a:xfrm>
        </p:spPr>
        <p:txBody>
          <a:bodyPr/>
          <a:lstStyle/>
          <a:p>
            <a:r>
              <a:rPr lang="en-GB" dirty="0"/>
              <a:t>A Phonics Lesson</a:t>
            </a:r>
          </a:p>
        </p:txBody>
      </p:sp>
      <p:sp>
        <p:nvSpPr>
          <p:cNvPr id="4" name="Rectangle 3"/>
          <p:cNvSpPr/>
          <p:nvPr/>
        </p:nvSpPr>
        <p:spPr>
          <a:xfrm>
            <a:off x="107504" y="1119173"/>
            <a:ext cx="9036496" cy="5816977"/>
          </a:xfrm>
          <a:prstGeom prst="rect">
            <a:avLst/>
          </a:prstGeom>
        </p:spPr>
        <p:txBody>
          <a:bodyPr wrap="square">
            <a:spAutoFit/>
          </a:bodyPr>
          <a:lstStyle/>
          <a:p>
            <a:r>
              <a:rPr lang="en-GB" dirty="0">
                <a:latin typeface="Arial" panose="020B0604020202020204" pitchFamily="34" charset="0"/>
                <a:cs typeface="Times New Roman" panose="02020603050405020304" pitchFamily="18" charset="0"/>
              </a:rPr>
              <a:t>A typical lesson looks like this:</a:t>
            </a:r>
          </a:p>
          <a:p>
            <a:endParaRPr lang="en-GB" dirty="0"/>
          </a:p>
          <a:p>
            <a:pPr lvl="0"/>
            <a:endParaRPr lang="en-GB" dirty="0"/>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r>
              <a:rPr lang="en-GB" sz="1600" dirty="0">
                <a:solidFill>
                  <a:srgbClr val="FF0000"/>
                </a:solidFill>
              </a:rPr>
              <a:t>SAY THE SOUND         </a:t>
            </a:r>
            <a:r>
              <a:rPr lang="en-GB" sz="1600" dirty="0">
                <a:latin typeface="Arial" panose="020B0604020202020204" pitchFamily="34" charset="0"/>
                <a:ea typeface="Calibri" panose="020F0502020204030204" pitchFamily="34" charset="0"/>
                <a:cs typeface="Times New Roman" panose="02020603050405020304" pitchFamily="18" charset="0"/>
              </a:rPr>
              <a:t>Tell the story and Fred-talk the rhyme on the card </a:t>
            </a:r>
          </a:p>
          <a:p>
            <a:pPr marL="285750" indent="-285750">
              <a:buFont typeface="Arial" panose="020B0604020202020204" pitchFamily="34" charset="0"/>
              <a:buChar char="•"/>
            </a:pPr>
            <a:endParaRPr lang="en-GB" sz="1600" dirty="0">
              <a:solidFill>
                <a:srgbClr val="FF0000"/>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1600" dirty="0">
                <a:solidFill>
                  <a:srgbClr val="FF0000"/>
                </a:solidFill>
              </a:rPr>
              <a:t>REVIEW               	     </a:t>
            </a:r>
            <a:r>
              <a:rPr lang="en-GB" sz="1600" dirty="0">
                <a:latin typeface="Arial" panose="020B0604020202020204" pitchFamily="34" charset="0"/>
                <a:ea typeface="Calibri" panose="020F0502020204030204" pitchFamily="34" charset="0"/>
                <a:cs typeface="Times New Roman" panose="02020603050405020304" pitchFamily="18" charset="0"/>
              </a:rPr>
              <a:t>Practise spotting the sound within other familiar sounds</a:t>
            </a:r>
            <a:endParaRPr lang="en-GB" sz="1600" dirty="0"/>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r>
              <a:rPr lang="en-GB" sz="1600" dirty="0">
                <a:solidFill>
                  <a:srgbClr val="FF0000"/>
                </a:solidFill>
              </a:rPr>
              <a:t>READ WORDS             </a:t>
            </a:r>
            <a:r>
              <a:rPr lang="en-GB" sz="1600" dirty="0">
                <a:latin typeface="Arial" panose="020B0604020202020204" pitchFamily="34" charset="0"/>
                <a:cs typeface="Times New Roman" panose="02020603050405020304" pitchFamily="18" charset="0"/>
              </a:rPr>
              <a:t>Blend (Fred-talk) and read green words which contain new sound</a:t>
            </a:r>
          </a:p>
          <a:p>
            <a:endParaRPr lang="en-GB" sz="1600" dirty="0">
              <a:solidFill>
                <a:srgbClr val="FF0000"/>
              </a:solidFill>
            </a:endParaRPr>
          </a:p>
          <a:p>
            <a:pPr marL="285750" indent="-285750">
              <a:buFont typeface="Arial" panose="020B0604020202020204" pitchFamily="34" charset="0"/>
              <a:buChar char="•"/>
            </a:pPr>
            <a:r>
              <a:rPr lang="en-GB" sz="1600" dirty="0">
                <a:solidFill>
                  <a:srgbClr val="FF0000"/>
                </a:solidFill>
              </a:rPr>
              <a:t>REVIEW</a:t>
            </a:r>
            <a:r>
              <a:rPr lang="en-GB" sz="1600" dirty="0">
                <a:latin typeface="Arial" panose="020B0604020202020204" pitchFamily="34" charset="0"/>
                <a:cs typeface="Times New Roman" panose="02020603050405020304" pitchFamily="18" charset="0"/>
              </a:rPr>
              <a:t>  	   Read green words containing familiar sounds</a:t>
            </a: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r>
              <a:rPr lang="en-GB" sz="1600" dirty="0">
                <a:solidFill>
                  <a:srgbClr val="FF0000"/>
                </a:solidFill>
              </a:rPr>
              <a:t>NONSENSE WORDS   </a:t>
            </a:r>
            <a:r>
              <a:rPr lang="en-GB" sz="1600" dirty="0">
                <a:latin typeface="Arial" panose="020B0604020202020204" pitchFamily="34" charset="0"/>
                <a:cs typeface="Times New Roman" panose="02020603050405020304" pitchFamily="18" charset="0"/>
              </a:rPr>
              <a:t>Blend (Fred-talk) alien words which contain new sound</a:t>
            </a: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r>
              <a:rPr lang="en-GB" sz="1600" dirty="0">
                <a:solidFill>
                  <a:srgbClr val="FF0000"/>
                </a:solidFill>
              </a:rPr>
              <a:t>SPELLINGS          </a:t>
            </a:r>
            <a:r>
              <a:rPr lang="en-GB" sz="1600" dirty="0">
                <a:latin typeface="Arial" panose="020B0604020202020204" pitchFamily="34" charset="0"/>
                <a:cs typeface="Times New Roman" panose="02020603050405020304" pitchFamily="18" charset="0"/>
              </a:rPr>
              <a:t>Segment words (using Fred-fingers) to spell green words containing new sound</a:t>
            </a:r>
          </a:p>
          <a:p>
            <a:pPr marL="285750" indent="-285750">
              <a:buFont typeface="Arial" panose="020B0604020202020204" pitchFamily="34" charset="0"/>
              <a:buChar char="•"/>
            </a:pPr>
            <a:endParaRPr lang="en-GB" dirty="0">
              <a:latin typeface="Arial" panose="020B0604020202020204" pitchFamily="34" charset="0"/>
              <a:cs typeface="Times New Roman" panose="02020603050405020304" pitchFamily="18" charset="0"/>
            </a:endParaRP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Tree>
    <p:extLst>
      <p:ext uri="{BB962C8B-B14F-4D97-AF65-F5344CB8AC3E}">
        <p14:creationId xmlns:p14="http://schemas.microsoft.com/office/powerpoint/2010/main" val="1721452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Phonics Screening Test</a:t>
            </a:r>
          </a:p>
        </p:txBody>
      </p:sp>
      <p:sp>
        <p:nvSpPr>
          <p:cNvPr id="3" name="Content Placeholder 2"/>
          <p:cNvSpPr>
            <a:spLocks noGrp="1"/>
          </p:cNvSpPr>
          <p:nvPr>
            <p:ph idx="1"/>
          </p:nvPr>
        </p:nvSpPr>
        <p:spPr/>
        <p:txBody>
          <a:bodyPr/>
          <a:lstStyle/>
          <a:p>
            <a:r>
              <a:rPr lang="en-GB" dirty="0"/>
              <a:t>40 words – some real some pseudo (alien) words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876805"/>
            <a:ext cx="340995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852936"/>
            <a:ext cx="236408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24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2 Maths</a:t>
            </a:r>
          </a:p>
        </p:txBody>
      </p:sp>
      <p:sp>
        <p:nvSpPr>
          <p:cNvPr id="4" name="Rectangle 3"/>
          <p:cNvSpPr/>
          <p:nvPr/>
        </p:nvSpPr>
        <p:spPr>
          <a:xfrm>
            <a:off x="616204" y="1124744"/>
            <a:ext cx="7488832" cy="1200329"/>
          </a:xfrm>
          <a:prstGeom prst="rect">
            <a:avLst/>
          </a:prstGeom>
        </p:spPr>
        <p:txBody>
          <a:bodyPr wrap="square">
            <a:spAutoFit/>
          </a:bodyPr>
          <a:lstStyle/>
          <a:p>
            <a:r>
              <a:rPr lang="en-GB" dirty="0"/>
              <a:t>By end of Year 2 these are the age-related expectations:</a:t>
            </a:r>
          </a:p>
          <a:p>
            <a:endParaRPr lang="en-GB" dirty="0"/>
          </a:p>
          <a:p>
            <a:r>
              <a:rPr lang="en-GB" dirty="0"/>
              <a:t> </a:t>
            </a:r>
          </a:p>
          <a:p>
            <a:r>
              <a:rPr lang="en-GB"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29" y="1556790"/>
            <a:ext cx="7893703" cy="5032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448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n-GB" dirty="0"/>
              <a:t>Practical ideas for helping at home</a:t>
            </a:r>
          </a:p>
        </p:txBody>
      </p:sp>
      <p:sp>
        <p:nvSpPr>
          <p:cNvPr id="3" name="Content Placeholder 2"/>
          <p:cNvSpPr>
            <a:spLocks noGrp="1"/>
          </p:cNvSpPr>
          <p:nvPr>
            <p:ph idx="1"/>
          </p:nvPr>
        </p:nvSpPr>
        <p:spPr>
          <a:xfrm>
            <a:off x="683568" y="1484784"/>
            <a:ext cx="8229600" cy="5141167"/>
          </a:xfrm>
        </p:spPr>
        <p:txBody>
          <a:bodyPr>
            <a:normAutofit/>
          </a:bodyPr>
          <a:lstStyle/>
          <a:p>
            <a:r>
              <a:rPr lang="en-GB" sz="2800" dirty="0">
                <a:solidFill>
                  <a:srgbClr val="0070C0"/>
                </a:solidFill>
              </a:rPr>
              <a:t>Become familiar with the complex speed chart</a:t>
            </a:r>
          </a:p>
          <a:p>
            <a:endParaRPr lang="en-GB" sz="2800" dirty="0">
              <a:solidFill>
                <a:srgbClr val="0070C0"/>
              </a:solidFill>
            </a:endParaRPr>
          </a:p>
          <a:p>
            <a:r>
              <a:rPr lang="en-GB" sz="2800" dirty="0">
                <a:solidFill>
                  <a:srgbClr val="0070C0"/>
                </a:solidFill>
              </a:rPr>
              <a:t>Ask your child to use their Fred fingers to build words</a:t>
            </a:r>
          </a:p>
          <a:p>
            <a:endParaRPr lang="en-GB" sz="2800" dirty="0">
              <a:solidFill>
                <a:srgbClr val="0070C0"/>
              </a:solidFill>
            </a:endParaRPr>
          </a:p>
          <a:p>
            <a:r>
              <a:rPr lang="en-GB" sz="2800" dirty="0">
                <a:solidFill>
                  <a:srgbClr val="0070C0"/>
                </a:solidFill>
              </a:rPr>
              <a:t>Practise sight reading red words speedily</a:t>
            </a:r>
          </a:p>
          <a:p>
            <a:endParaRPr lang="en-GB" sz="2800" dirty="0">
              <a:solidFill>
                <a:srgbClr val="0070C0"/>
              </a:solidFill>
              <a:hlinkClick r:id="rId2">
                <a:extLst>
                  <a:ext uri="{A12FA001-AC4F-418D-AE19-62706E023703}">
                    <ahyp:hlinkClr xmlns:ahyp="http://schemas.microsoft.com/office/drawing/2018/hyperlinkcolor" val="tx"/>
                  </a:ext>
                </a:extLst>
              </a:hlinkClick>
            </a:endParaRPr>
          </a:p>
          <a:p>
            <a:r>
              <a:rPr lang="en-GB" sz="2800" dirty="0">
                <a:solidFill>
                  <a:srgbClr val="0070C0"/>
                </a:solidFill>
              </a:rPr>
              <a:t>Think about signing up to phonics play</a:t>
            </a:r>
          </a:p>
          <a:p>
            <a:endParaRPr lang="en-GB" sz="2800" dirty="0">
              <a:solidFill>
                <a:srgbClr val="0070C0"/>
              </a:solidFill>
              <a:hlinkClick r:id="rId2">
                <a:extLst>
                  <a:ext uri="{A12FA001-AC4F-418D-AE19-62706E023703}">
                    <ahyp:hlinkClr xmlns:ahyp="http://schemas.microsoft.com/office/drawing/2018/hyperlinkcolor" val="tx"/>
                  </a:ext>
                </a:extLst>
              </a:hlinkClick>
            </a:endParaRPr>
          </a:p>
          <a:p>
            <a:r>
              <a:rPr lang="en-GB" sz="2000" dirty="0">
                <a:hlinkClick r:id="rId2">
                  <a:extLst>
                    <a:ext uri="{A12FA001-AC4F-418D-AE19-62706E023703}">
                      <ahyp:hlinkClr xmlns:ahyp="http://schemas.microsoft.com/office/drawing/2018/hyperlinkcolor" val="tx"/>
                    </a:ext>
                  </a:extLst>
                </a:hlinkClick>
              </a:rPr>
              <a:t>www.phonicsplay.co.uk</a:t>
            </a:r>
          </a:p>
          <a:p>
            <a:endParaRPr lang="en-GB" sz="1600" dirty="0">
              <a:hlinkClick r:id="rId2">
                <a:extLst>
                  <a:ext uri="{A12FA001-AC4F-418D-AE19-62706E023703}">
                    <ahyp:hlinkClr xmlns:ahyp="http://schemas.microsoft.com/office/drawing/2018/hyperlinkcolor" val="tx"/>
                  </a:ext>
                </a:extLst>
              </a:hlinkClick>
            </a:endParaRPr>
          </a:p>
          <a:p>
            <a:endParaRPr lang="en-GB" sz="1600" dirty="0">
              <a:hlinkClick r:id="rId2">
                <a:extLst>
                  <a:ext uri="{A12FA001-AC4F-418D-AE19-62706E023703}">
                    <ahyp:hlinkClr xmlns:ahyp="http://schemas.microsoft.com/office/drawing/2018/hyperlinkcolor" val="tx"/>
                  </a:ext>
                </a:extLst>
              </a:hlinkClick>
            </a:endParaRPr>
          </a:p>
          <a:p>
            <a:endParaRPr lang="en-GB" dirty="0"/>
          </a:p>
        </p:txBody>
      </p:sp>
    </p:spTree>
    <p:extLst>
      <p:ext uri="{BB962C8B-B14F-4D97-AF65-F5344CB8AC3E}">
        <p14:creationId xmlns:p14="http://schemas.microsoft.com/office/powerpoint/2010/main" val="2948569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A4F4F-E5D2-4737-BC9C-B9D92ACD310B}"/>
              </a:ext>
            </a:extLst>
          </p:cNvPr>
          <p:cNvSpPr>
            <a:spLocks noGrp="1"/>
          </p:cNvSpPr>
          <p:nvPr>
            <p:ph type="title"/>
          </p:nvPr>
        </p:nvSpPr>
        <p:spPr/>
        <p:txBody>
          <a:bodyPr/>
          <a:lstStyle/>
          <a:p>
            <a:r>
              <a:rPr lang="en-GB" dirty="0"/>
              <a:t>Any questions?</a:t>
            </a:r>
          </a:p>
        </p:txBody>
      </p:sp>
    </p:spTree>
    <p:extLst>
      <p:ext uri="{BB962C8B-B14F-4D97-AF65-F5344CB8AC3E}">
        <p14:creationId xmlns:p14="http://schemas.microsoft.com/office/powerpoint/2010/main" val="3214160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188640"/>
            <a:ext cx="8229600" cy="1143000"/>
          </a:xfrm>
        </p:spPr>
        <p:txBody>
          <a:bodyPr/>
          <a:lstStyle/>
          <a:p>
            <a:r>
              <a:rPr lang="en-GB" dirty="0"/>
              <a:t>Reading</a:t>
            </a:r>
          </a:p>
        </p:txBody>
      </p:sp>
      <p:pic>
        <p:nvPicPr>
          <p:cNvPr id="3" name="Picture 2">
            <a:extLst>
              <a:ext uri="{FF2B5EF4-FFF2-40B4-BE49-F238E27FC236}">
                <a16:creationId xmlns:a16="http://schemas.microsoft.com/office/drawing/2014/main" id="{9B15F769-60D3-4E44-AFDA-2FEB14FD7AC5}"/>
              </a:ext>
            </a:extLst>
          </p:cNvPr>
          <p:cNvPicPr>
            <a:picLocks noChangeAspect="1"/>
          </p:cNvPicPr>
          <p:nvPr/>
        </p:nvPicPr>
        <p:blipFill>
          <a:blip r:embed="rId2"/>
          <a:stretch>
            <a:fillRect/>
          </a:stretch>
        </p:blipFill>
        <p:spPr>
          <a:xfrm>
            <a:off x="452736" y="1628800"/>
            <a:ext cx="8460432" cy="4263525"/>
          </a:xfrm>
          <a:prstGeom prst="rect">
            <a:avLst/>
          </a:prstGeom>
        </p:spPr>
      </p:pic>
      <p:sp>
        <p:nvSpPr>
          <p:cNvPr id="4" name="Rectangle 3">
            <a:extLst>
              <a:ext uri="{FF2B5EF4-FFF2-40B4-BE49-F238E27FC236}">
                <a16:creationId xmlns:a16="http://schemas.microsoft.com/office/drawing/2014/main" id="{822B89E8-4D3A-47A5-8289-3A9301F00475}"/>
              </a:ext>
            </a:extLst>
          </p:cNvPr>
          <p:cNvSpPr/>
          <p:nvPr/>
        </p:nvSpPr>
        <p:spPr>
          <a:xfrm>
            <a:off x="452736" y="1240405"/>
            <a:ext cx="7704856" cy="369332"/>
          </a:xfrm>
          <a:prstGeom prst="rect">
            <a:avLst/>
          </a:prstGeom>
        </p:spPr>
        <p:txBody>
          <a:bodyPr wrap="square">
            <a:spAutoFit/>
          </a:bodyPr>
          <a:lstStyle/>
          <a:p>
            <a:r>
              <a:rPr lang="en-GB" dirty="0"/>
              <a:t>By end of Year 2 these are the age-related expectations:</a:t>
            </a:r>
          </a:p>
        </p:txBody>
      </p:sp>
    </p:spTree>
    <p:extLst>
      <p:ext uri="{BB962C8B-B14F-4D97-AF65-F5344CB8AC3E}">
        <p14:creationId xmlns:p14="http://schemas.microsoft.com/office/powerpoint/2010/main" val="553865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3479847"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427" y="3999012"/>
            <a:ext cx="2306349" cy="285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24619"/>
            <a:ext cx="35433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E8070ED7-E5DC-40A6-BB30-77DB4D849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4965" y="3999012"/>
            <a:ext cx="2306348" cy="2710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022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Power of Reading</a:t>
            </a:r>
          </a:p>
        </p:txBody>
      </p:sp>
      <p:sp>
        <p:nvSpPr>
          <p:cNvPr id="3" name="Content Placeholder 2"/>
          <p:cNvSpPr>
            <a:spLocks noGrp="1"/>
          </p:cNvSpPr>
          <p:nvPr>
            <p:ph idx="1"/>
          </p:nvPr>
        </p:nvSpPr>
        <p:spPr/>
        <p:txBody>
          <a:bodyPr>
            <a:normAutofit fontScale="92500" lnSpcReduction="20000"/>
          </a:bodyPr>
          <a:lstStyle/>
          <a:p>
            <a:r>
              <a:rPr lang="en-GB" dirty="0"/>
              <a:t>Reading regularly is key to helping the children develop an interest in the world around them and increasing their vocabulary.  </a:t>
            </a:r>
          </a:p>
          <a:p>
            <a:endParaRPr lang="en-GB" dirty="0"/>
          </a:p>
          <a:p>
            <a:r>
              <a:rPr lang="en-GB" dirty="0"/>
              <a:t>Try to listen to your child read three times a week, you don’t need to read the whole book.</a:t>
            </a:r>
          </a:p>
          <a:p>
            <a:pPr marL="0" indent="0">
              <a:buNone/>
            </a:pPr>
            <a:endParaRPr lang="en-GB" dirty="0"/>
          </a:p>
          <a:p>
            <a:pPr marL="0" indent="0">
              <a:buNone/>
            </a:pPr>
            <a:endParaRPr lang="en-GB" dirty="0"/>
          </a:p>
          <a:p>
            <a:r>
              <a:rPr lang="en-GB" dirty="0"/>
              <a:t>Please sign the reading diary when you read with your child.  </a:t>
            </a:r>
          </a:p>
        </p:txBody>
      </p:sp>
    </p:spTree>
    <p:extLst>
      <p:ext uri="{BB962C8B-B14F-4D97-AF65-F5344CB8AC3E}">
        <p14:creationId xmlns:p14="http://schemas.microsoft.com/office/powerpoint/2010/main" val="190804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GB" dirty="0"/>
              <a:t>1:1 Reading and reading at home</a:t>
            </a:r>
          </a:p>
        </p:txBody>
      </p:sp>
      <p:sp>
        <p:nvSpPr>
          <p:cNvPr id="3" name="Content Placeholder 2"/>
          <p:cNvSpPr>
            <a:spLocks noGrp="1"/>
          </p:cNvSpPr>
          <p:nvPr>
            <p:ph idx="1"/>
          </p:nvPr>
        </p:nvSpPr>
        <p:spPr>
          <a:xfrm>
            <a:off x="457200" y="908720"/>
            <a:ext cx="8229600" cy="5217443"/>
          </a:xfrm>
        </p:spPr>
        <p:txBody>
          <a:bodyPr>
            <a:normAutofit fontScale="92500" lnSpcReduction="20000"/>
          </a:bodyPr>
          <a:lstStyle/>
          <a:p>
            <a:r>
              <a:rPr lang="en-GB" dirty="0"/>
              <a:t>Once children have completed the Read Write Inc reading scheme, they move onto the Oxford Reading Tree reading scheme.  </a:t>
            </a:r>
          </a:p>
          <a:p>
            <a:pPr marL="0" indent="0">
              <a:buNone/>
            </a:pPr>
            <a:endParaRPr lang="en-GB" dirty="0"/>
          </a:p>
          <a:p>
            <a:r>
              <a:rPr lang="en-GB" dirty="0"/>
              <a:t>If your child is on the Read Write Inc reading scheme they will be assessed every half-term.</a:t>
            </a:r>
          </a:p>
          <a:p>
            <a:pPr marL="0" indent="0">
              <a:buNone/>
            </a:pPr>
            <a:endParaRPr lang="en-GB" dirty="0"/>
          </a:p>
          <a:p>
            <a:r>
              <a:rPr lang="en-GB" dirty="0"/>
              <a:t>Once your child has moved to the Oxford Reading Tree scheme they are assessed using the Benchmarking assessment. This includes talking about the text and answering  comprehension questions. </a:t>
            </a:r>
          </a:p>
        </p:txBody>
      </p:sp>
    </p:spTree>
    <p:extLst>
      <p:ext uri="{BB962C8B-B14F-4D97-AF65-F5344CB8AC3E}">
        <p14:creationId xmlns:p14="http://schemas.microsoft.com/office/powerpoint/2010/main" val="4182222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F3612A4-55D1-440B-BB0B-3E7A2AE99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196" y="1297165"/>
            <a:ext cx="4755608" cy="542514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4B0824A7-E44E-4F02-9AC4-B34A0D5D9611}"/>
              </a:ext>
            </a:extLst>
          </p:cNvPr>
          <p:cNvPicPr>
            <a:picLocks noChangeAspect="1"/>
          </p:cNvPicPr>
          <p:nvPr/>
        </p:nvPicPr>
        <p:blipFill>
          <a:blip r:embed="rId3"/>
          <a:stretch>
            <a:fillRect/>
          </a:stretch>
        </p:blipFill>
        <p:spPr>
          <a:xfrm>
            <a:off x="3131840" y="135688"/>
            <a:ext cx="2462402" cy="1043518"/>
          </a:xfrm>
          <a:prstGeom prst="rect">
            <a:avLst/>
          </a:prstGeom>
        </p:spPr>
      </p:pic>
    </p:spTree>
    <p:extLst>
      <p:ext uri="{BB962C8B-B14F-4D97-AF65-F5344CB8AC3E}">
        <p14:creationId xmlns:p14="http://schemas.microsoft.com/office/powerpoint/2010/main" val="272092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80F2CA-2695-4225-81D1-341AB5F82D0E}"/>
              </a:ext>
            </a:extLst>
          </p:cNvPr>
          <p:cNvPicPr>
            <a:picLocks noChangeAspect="1"/>
          </p:cNvPicPr>
          <p:nvPr/>
        </p:nvPicPr>
        <p:blipFill>
          <a:blip r:embed="rId2"/>
          <a:stretch>
            <a:fillRect/>
          </a:stretch>
        </p:blipFill>
        <p:spPr>
          <a:xfrm>
            <a:off x="274538" y="1556792"/>
            <a:ext cx="8594924" cy="5079600"/>
          </a:xfrm>
          <a:prstGeom prst="rect">
            <a:avLst/>
          </a:prstGeom>
        </p:spPr>
      </p:pic>
      <p:pic>
        <p:nvPicPr>
          <p:cNvPr id="5" name="Picture 4">
            <a:extLst>
              <a:ext uri="{FF2B5EF4-FFF2-40B4-BE49-F238E27FC236}">
                <a16:creationId xmlns:a16="http://schemas.microsoft.com/office/drawing/2014/main" id="{9B4D46EB-0B11-4243-931C-2E0E955F6BB8}"/>
              </a:ext>
            </a:extLst>
          </p:cNvPr>
          <p:cNvPicPr>
            <a:picLocks noChangeAspect="1"/>
          </p:cNvPicPr>
          <p:nvPr/>
        </p:nvPicPr>
        <p:blipFill>
          <a:blip r:embed="rId3"/>
          <a:stretch>
            <a:fillRect/>
          </a:stretch>
        </p:blipFill>
        <p:spPr>
          <a:xfrm>
            <a:off x="274538" y="195636"/>
            <a:ext cx="8594924" cy="1361156"/>
          </a:xfrm>
          <a:prstGeom prst="rect">
            <a:avLst/>
          </a:prstGeom>
        </p:spPr>
      </p:pic>
    </p:spTree>
    <p:extLst>
      <p:ext uri="{BB962C8B-B14F-4D97-AF65-F5344CB8AC3E}">
        <p14:creationId xmlns:p14="http://schemas.microsoft.com/office/powerpoint/2010/main" val="4197935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63497"/>
            <a:ext cx="8229600" cy="1143000"/>
          </a:xfrm>
        </p:spPr>
        <p:txBody>
          <a:bodyPr>
            <a:normAutofit/>
          </a:bodyPr>
          <a:lstStyle/>
          <a:p>
            <a:r>
              <a:rPr lang="en-GB" sz="4000" dirty="0"/>
              <a:t>A Storybook Lesson</a:t>
            </a:r>
          </a:p>
        </p:txBody>
      </p:sp>
      <p:sp>
        <p:nvSpPr>
          <p:cNvPr id="4" name="Rectangle 3"/>
          <p:cNvSpPr/>
          <p:nvPr/>
        </p:nvSpPr>
        <p:spPr>
          <a:xfrm>
            <a:off x="131807" y="803342"/>
            <a:ext cx="9036496" cy="10095071"/>
          </a:xfrm>
          <a:prstGeom prst="rect">
            <a:avLst/>
          </a:prstGeom>
        </p:spPr>
        <p:txBody>
          <a:bodyPr wrap="square">
            <a:spAutoFit/>
          </a:bodyPr>
          <a:lstStyle/>
          <a:p>
            <a:r>
              <a:rPr lang="en-GB" sz="2000" dirty="0">
                <a:latin typeface="Arial" panose="020B0604020202020204" pitchFamily="34" charset="0"/>
                <a:cs typeface="Times New Roman" panose="02020603050405020304" pitchFamily="18" charset="0"/>
              </a:rPr>
              <a:t>A typical lesson for day 1 looks like this:</a:t>
            </a:r>
            <a:endParaRPr lang="en-GB" sz="2000" dirty="0"/>
          </a:p>
          <a:p>
            <a:pPr marL="285750"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r>
              <a:rPr lang="en-GB" dirty="0">
                <a:solidFill>
                  <a:srgbClr val="FF0000"/>
                </a:solidFill>
              </a:rPr>
              <a:t>Daily speed sound lesson</a:t>
            </a:r>
          </a:p>
          <a:p>
            <a:pPr marL="285750"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r>
              <a:rPr lang="en-GB" dirty="0">
                <a:solidFill>
                  <a:srgbClr val="FF0000"/>
                </a:solidFill>
              </a:rPr>
              <a:t>Speed sounds from the book</a:t>
            </a:r>
          </a:p>
          <a:p>
            <a:endParaRPr lang="en-GB" dirty="0">
              <a:solidFill>
                <a:srgbClr val="FF0000"/>
              </a:solidFill>
            </a:endParaRPr>
          </a:p>
          <a:p>
            <a:pPr marL="285750" indent="-285750">
              <a:buFont typeface="Arial" panose="020B0604020202020204" pitchFamily="34" charset="0"/>
              <a:buChar char="•"/>
            </a:pPr>
            <a:r>
              <a:rPr lang="en-GB" dirty="0">
                <a:solidFill>
                  <a:srgbClr val="FF0000"/>
                </a:solidFill>
              </a:rPr>
              <a:t>Speedy green words/story green words from the book</a:t>
            </a:r>
          </a:p>
          <a:p>
            <a:pPr marL="285750"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r>
              <a:rPr lang="en-GB" dirty="0">
                <a:solidFill>
                  <a:srgbClr val="FF0000"/>
                </a:solidFill>
              </a:rPr>
              <a:t>Read red words from the book</a:t>
            </a:r>
          </a:p>
          <a:p>
            <a:pPr marL="285750"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r>
              <a:rPr lang="en-GB" dirty="0">
                <a:solidFill>
                  <a:srgbClr val="FF0000"/>
                </a:solidFill>
              </a:rPr>
              <a:t>Partner practise</a:t>
            </a:r>
          </a:p>
          <a:p>
            <a:pPr marL="285750"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r>
              <a:rPr lang="en-GB" dirty="0">
                <a:solidFill>
                  <a:srgbClr val="FF0000"/>
                </a:solidFill>
              </a:rPr>
              <a:t>Story introduction</a:t>
            </a:r>
          </a:p>
          <a:p>
            <a:pPr marL="285750"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r>
              <a:rPr lang="en-GB" dirty="0">
                <a:solidFill>
                  <a:srgbClr val="FF0000"/>
                </a:solidFill>
              </a:rPr>
              <a:t>First read – children</a:t>
            </a:r>
          </a:p>
          <a:p>
            <a:pPr marL="285750"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r>
              <a:rPr lang="en-GB" dirty="0">
                <a:solidFill>
                  <a:srgbClr val="FF0000"/>
                </a:solidFill>
              </a:rPr>
              <a:t>Read aloud – teacher</a:t>
            </a:r>
          </a:p>
          <a:p>
            <a:endParaRPr lang="en-GB" dirty="0">
              <a:solidFill>
                <a:srgbClr val="FF0000"/>
              </a:solidFill>
            </a:endParaRPr>
          </a:p>
          <a:p>
            <a:pPr marL="285750" indent="-285750">
              <a:buFont typeface="Arial" panose="020B0604020202020204" pitchFamily="34" charset="0"/>
              <a:buChar char="•"/>
            </a:pPr>
            <a:r>
              <a:rPr lang="en-GB" dirty="0">
                <a:solidFill>
                  <a:srgbClr val="FF0000"/>
                </a:solidFill>
              </a:rPr>
              <a:t>Handwriting</a:t>
            </a:r>
          </a:p>
          <a:p>
            <a:pPr marL="285750"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r>
              <a:rPr lang="en-GB" dirty="0">
                <a:solidFill>
                  <a:srgbClr val="FF0000"/>
                </a:solidFill>
              </a:rPr>
              <a:t>Hold a sentence</a:t>
            </a: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dirty="0">
              <a:latin typeface="Arial" panose="020B0604020202020204" pitchFamily="34" charset="0"/>
              <a:cs typeface="Times New Roman" panose="02020603050405020304" pitchFamily="18" charset="0"/>
            </a:endParaRP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pic>
        <p:nvPicPr>
          <p:cNvPr id="5" name="Picture 4">
            <a:extLst>
              <a:ext uri="{FF2B5EF4-FFF2-40B4-BE49-F238E27FC236}">
                <a16:creationId xmlns:a16="http://schemas.microsoft.com/office/drawing/2014/main" id="{BADD47C8-7867-48AA-84E8-26801CD90073}"/>
              </a:ext>
            </a:extLst>
          </p:cNvPr>
          <p:cNvPicPr>
            <a:picLocks noChangeAspect="1"/>
          </p:cNvPicPr>
          <p:nvPr/>
        </p:nvPicPr>
        <p:blipFill>
          <a:blip r:embed="rId2"/>
          <a:stretch>
            <a:fillRect/>
          </a:stretch>
        </p:blipFill>
        <p:spPr>
          <a:xfrm>
            <a:off x="7300763" y="101143"/>
            <a:ext cx="1735733" cy="735570"/>
          </a:xfrm>
          <a:prstGeom prst="rect">
            <a:avLst/>
          </a:prstGeom>
        </p:spPr>
      </p:pic>
    </p:spTree>
    <p:extLst>
      <p:ext uri="{BB962C8B-B14F-4D97-AF65-F5344CB8AC3E}">
        <p14:creationId xmlns:p14="http://schemas.microsoft.com/office/powerpoint/2010/main" val="3585837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DDAD-9BCD-4D63-8C35-D2908AFF47FB}"/>
              </a:ext>
            </a:extLst>
          </p:cNvPr>
          <p:cNvSpPr>
            <a:spLocks noGrp="1"/>
          </p:cNvSpPr>
          <p:nvPr>
            <p:ph type="title"/>
          </p:nvPr>
        </p:nvSpPr>
        <p:spPr>
          <a:xfrm>
            <a:off x="457200" y="-20706"/>
            <a:ext cx="8229600" cy="1143000"/>
          </a:xfrm>
        </p:spPr>
        <p:txBody>
          <a:bodyPr/>
          <a:lstStyle/>
          <a:p>
            <a:r>
              <a:rPr lang="en-GB" dirty="0"/>
              <a:t>How can I help my child?</a:t>
            </a:r>
          </a:p>
        </p:txBody>
      </p:sp>
      <p:pic>
        <p:nvPicPr>
          <p:cNvPr id="4" name="Picture 3">
            <a:extLst>
              <a:ext uri="{FF2B5EF4-FFF2-40B4-BE49-F238E27FC236}">
                <a16:creationId xmlns:a16="http://schemas.microsoft.com/office/drawing/2014/main" id="{59363521-1C81-4A1D-9603-96C7E5CFA2C2}"/>
              </a:ext>
            </a:extLst>
          </p:cNvPr>
          <p:cNvPicPr>
            <a:picLocks noChangeAspect="1"/>
          </p:cNvPicPr>
          <p:nvPr/>
        </p:nvPicPr>
        <p:blipFill>
          <a:blip r:embed="rId2"/>
          <a:stretch>
            <a:fillRect/>
          </a:stretch>
        </p:blipFill>
        <p:spPr>
          <a:xfrm>
            <a:off x="479482" y="992277"/>
            <a:ext cx="8188953" cy="5832648"/>
          </a:xfrm>
          <a:prstGeom prst="rect">
            <a:avLst/>
          </a:prstGeom>
        </p:spPr>
      </p:pic>
    </p:spTree>
    <p:extLst>
      <p:ext uri="{BB962C8B-B14F-4D97-AF65-F5344CB8AC3E}">
        <p14:creationId xmlns:p14="http://schemas.microsoft.com/office/powerpoint/2010/main" val="170414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a:t>Year  2 Maths</a:t>
            </a:r>
          </a:p>
        </p:txBody>
      </p:sp>
      <p:sp>
        <p:nvSpPr>
          <p:cNvPr id="4" name="Rectangle 3"/>
          <p:cNvSpPr/>
          <p:nvPr/>
        </p:nvSpPr>
        <p:spPr>
          <a:xfrm>
            <a:off x="827584" y="1143000"/>
            <a:ext cx="7488832" cy="6093976"/>
          </a:xfrm>
          <a:prstGeom prst="rect">
            <a:avLst/>
          </a:prstGeom>
        </p:spPr>
        <p:txBody>
          <a:bodyPr wrap="square">
            <a:spAutoFit/>
          </a:bodyPr>
          <a:lstStyle/>
          <a:p>
            <a:r>
              <a:rPr lang="en-GB" sz="2400" dirty="0"/>
              <a:t>Build on previous learning.</a:t>
            </a:r>
          </a:p>
          <a:p>
            <a:endParaRPr lang="en-GB" sz="2400" dirty="0"/>
          </a:p>
          <a:p>
            <a:endParaRPr lang="en-GB" sz="2400" dirty="0"/>
          </a:p>
          <a:p>
            <a:pPr marL="342900" indent="-342900">
              <a:buFont typeface="Arial" panose="020B0604020202020204" pitchFamily="34" charset="0"/>
              <a:buChar char="•"/>
            </a:pPr>
            <a:r>
              <a:rPr lang="en-GB" sz="2400" dirty="0"/>
              <a:t>The aim is for all children to develop fluency before moving on to problem solving and reasoning. </a:t>
            </a:r>
          </a:p>
          <a:p>
            <a:endParaRPr lang="en-GB" sz="2400" dirty="0"/>
          </a:p>
          <a:p>
            <a:endParaRPr lang="en-GB" sz="2400" dirty="0"/>
          </a:p>
          <a:p>
            <a:pPr marL="342900" indent="-342900">
              <a:buFont typeface="Arial" panose="020B0604020202020204" pitchFamily="34" charset="0"/>
              <a:buChar char="•"/>
            </a:pPr>
            <a:r>
              <a:rPr lang="en-GB" sz="2400" dirty="0"/>
              <a:t>They start using maths apparatus/equipment before developing their skills in written methods.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Children cannot use maths equipment in the SATs so they all need to develop secure pictorial and written strategies. </a:t>
            </a:r>
          </a:p>
          <a:p>
            <a:endParaRPr lang="en-GB" dirty="0"/>
          </a:p>
          <a:p>
            <a:endParaRPr lang="en-GB" dirty="0"/>
          </a:p>
          <a:p>
            <a:endParaRPr lang="en-GB" dirty="0"/>
          </a:p>
        </p:txBody>
      </p:sp>
    </p:spTree>
    <p:extLst>
      <p:ext uri="{BB962C8B-B14F-4D97-AF65-F5344CB8AC3E}">
        <p14:creationId xmlns:p14="http://schemas.microsoft.com/office/powerpoint/2010/main" val="3158099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72D4-B884-4A44-B182-930F490EEAF1}"/>
              </a:ext>
            </a:extLst>
          </p:cNvPr>
          <p:cNvSpPr>
            <a:spLocks noGrp="1"/>
          </p:cNvSpPr>
          <p:nvPr>
            <p:ph type="title"/>
          </p:nvPr>
        </p:nvSpPr>
        <p:spPr/>
        <p:txBody>
          <a:bodyPr/>
          <a:lstStyle/>
          <a:p>
            <a:r>
              <a:rPr lang="en-GB" dirty="0"/>
              <a:t>Any questions?</a:t>
            </a:r>
          </a:p>
        </p:txBody>
      </p:sp>
    </p:spTree>
    <p:extLst>
      <p:ext uri="{BB962C8B-B14F-4D97-AF65-F5344CB8AC3E}">
        <p14:creationId xmlns:p14="http://schemas.microsoft.com/office/powerpoint/2010/main" val="620611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36BD-4C96-401A-85BD-E216445C9645}"/>
              </a:ext>
            </a:extLst>
          </p:cNvPr>
          <p:cNvSpPr>
            <a:spLocks noGrp="1"/>
          </p:cNvSpPr>
          <p:nvPr>
            <p:ph type="title"/>
          </p:nvPr>
        </p:nvSpPr>
        <p:spPr>
          <a:xfrm>
            <a:off x="457200" y="89972"/>
            <a:ext cx="8229600" cy="1143000"/>
          </a:xfrm>
        </p:spPr>
        <p:txBody>
          <a:bodyPr/>
          <a:lstStyle/>
          <a:p>
            <a:r>
              <a:rPr lang="en-GB" dirty="0"/>
              <a:t>English</a:t>
            </a:r>
          </a:p>
        </p:txBody>
      </p:sp>
      <p:sp>
        <p:nvSpPr>
          <p:cNvPr id="4" name="Rectangle 3">
            <a:extLst>
              <a:ext uri="{FF2B5EF4-FFF2-40B4-BE49-F238E27FC236}">
                <a16:creationId xmlns:a16="http://schemas.microsoft.com/office/drawing/2014/main" id="{087595E6-56ED-4BDE-A0B1-BD143792E522}"/>
              </a:ext>
            </a:extLst>
          </p:cNvPr>
          <p:cNvSpPr/>
          <p:nvPr/>
        </p:nvSpPr>
        <p:spPr>
          <a:xfrm>
            <a:off x="431474" y="1232972"/>
            <a:ext cx="6030416" cy="369332"/>
          </a:xfrm>
          <a:prstGeom prst="rect">
            <a:avLst/>
          </a:prstGeom>
        </p:spPr>
        <p:txBody>
          <a:bodyPr wrap="square">
            <a:spAutoFit/>
          </a:bodyPr>
          <a:lstStyle/>
          <a:p>
            <a:r>
              <a:rPr lang="en-GB" dirty="0"/>
              <a:t>By end of Year 2 these are the age-related expectations:</a:t>
            </a:r>
          </a:p>
        </p:txBody>
      </p:sp>
      <p:pic>
        <p:nvPicPr>
          <p:cNvPr id="5" name="Picture 4">
            <a:extLst>
              <a:ext uri="{FF2B5EF4-FFF2-40B4-BE49-F238E27FC236}">
                <a16:creationId xmlns:a16="http://schemas.microsoft.com/office/drawing/2014/main" id="{FF207D3F-B9CD-4489-94F6-E0D017794433}"/>
              </a:ext>
            </a:extLst>
          </p:cNvPr>
          <p:cNvPicPr>
            <a:picLocks noChangeAspect="1"/>
          </p:cNvPicPr>
          <p:nvPr/>
        </p:nvPicPr>
        <p:blipFill>
          <a:blip r:embed="rId2"/>
          <a:stretch>
            <a:fillRect/>
          </a:stretch>
        </p:blipFill>
        <p:spPr>
          <a:xfrm>
            <a:off x="431474" y="1622161"/>
            <a:ext cx="8070081" cy="4834251"/>
          </a:xfrm>
          <a:prstGeom prst="rect">
            <a:avLst/>
          </a:prstGeom>
        </p:spPr>
      </p:pic>
    </p:spTree>
    <p:extLst>
      <p:ext uri="{BB962C8B-B14F-4D97-AF65-F5344CB8AC3E}">
        <p14:creationId xmlns:p14="http://schemas.microsoft.com/office/powerpoint/2010/main" val="285979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FFFB-5AC3-4D3F-8F22-9F4025364020}"/>
              </a:ext>
            </a:extLst>
          </p:cNvPr>
          <p:cNvSpPr>
            <a:spLocks noGrp="1"/>
          </p:cNvSpPr>
          <p:nvPr>
            <p:ph type="title"/>
          </p:nvPr>
        </p:nvSpPr>
        <p:spPr>
          <a:xfrm>
            <a:off x="457200" y="1387103"/>
            <a:ext cx="8229600" cy="1143000"/>
          </a:xfrm>
        </p:spPr>
        <p:txBody>
          <a:bodyPr/>
          <a:lstStyle/>
          <a:p>
            <a:r>
              <a:rPr lang="en-GB" dirty="0"/>
              <a:t>Talk for Writing</a:t>
            </a:r>
          </a:p>
        </p:txBody>
      </p:sp>
      <p:pic>
        <p:nvPicPr>
          <p:cNvPr id="4" name="Picture 3">
            <a:extLst>
              <a:ext uri="{FF2B5EF4-FFF2-40B4-BE49-F238E27FC236}">
                <a16:creationId xmlns:a16="http://schemas.microsoft.com/office/drawing/2014/main" id="{12DF88A4-A15B-4889-8C32-CF68B8BE3DA6}"/>
              </a:ext>
            </a:extLst>
          </p:cNvPr>
          <p:cNvPicPr>
            <a:picLocks noChangeAspect="1"/>
          </p:cNvPicPr>
          <p:nvPr/>
        </p:nvPicPr>
        <p:blipFill>
          <a:blip r:embed="rId2"/>
          <a:stretch>
            <a:fillRect/>
          </a:stretch>
        </p:blipFill>
        <p:spPr>
          <a:xfrm rot="20634813">
            <a:off x="378619" y="548680"/>
            <a:ext cx="3473301" cy="947264"/>
          </a:xfrm>
          <a:prstGeom prst="rect">
            <a:avLst/>
          </a:prstGeom>
        </p:spPr>
      </p:pic>
      <p:pic>
        <p:nvPicPr>
          <p:cNvPr id="5" name="Picture 4">
            <a:extLst>
              <a:ext uri="{FF2B5EF4-FFF2-40B4-BE49-F238E27FC236}">
                <a16:creationId xmlns:a16="http://schemas.microsoft.com/office/drawing/2014/main" id="{8D70D662-3830-43E2-AF77-F1FE8BC5690B}"/>
              </a:ext>
            </a:extLst>
          </p:cNvPr>
          <p:cNvPicPr>
            <a:picLocks noChangeAspect="1"/>
          </p:cNvPicPr>
          <p:nvPr/>
        </p:nvPicPr>
        <p:blipFill>
          <a:blip r:embed="rId3"/>
          <a:stretch>
            <a:fillRect/>
          </a:stretch>
        </p:blipFill>
        <p:spPr>
          <a:xfrm>
            <a:off x="147600" y="2595651"/>
            <a:ext cx="8848800" cy="2037646"/>
          </a:xfrm>
          <a:prstGeom prst="rect">
            <a:avLst/>
          </a:prstGeom>
        </p:spPr>
      </p:pic>
    </p:spTree>
    <p:extLst>
      <p:ext uri="{BB962C8B-B14F-4D97-AF65-F5344CB8AC3E}">
        <p14:creationId xmlns:p14="http://schemas.microsoft.com/office/powerpoint/2010/main" val="2412956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87C0D0-F479-4C97-A0EB-A06B670C6D2E}"/>
              </a:ext>
            </a:extLst>
          </p:cNvPr>
          <p:cNvSpPr/>
          <p:nvPr/>
        </p:nvSpPr>
        <p:spPr>
          <a:xfrm>
            <a:off x="395536" y="1916832"/>
            <a:ext cx="8190656" cy="4524315"/>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000000"/>
                </a:solidFill>
              </a:rPr>
              <a:t>The Talk for Writing approach enables children to read and write independently for a variety of audiences and purposes.</a:t>
            </a:r>
          </a:p>
          <a:p>
            <a:endParaRPr lang="en-GB" sz="2400" dirty="0">
              <a:solidFill>
                <a:srgbClr val="000000"/>
              </a:solidFill>
            </a:endParaRPr>
          </a:p>
          <a:p>
            <a:endParaRPr lang="en-GB" sz="2400" dirty="0">
              <a:solidFill>
                <a:srgbClr val="000000"/>
              </a:solidFill>
            </a:endParaRPr>
          </a:p>
          <a:p>
            <a:pPr marL="342900" indent="-342900">
              <a:buFont typeface="Arial" panose="020B0604020202020204" pitchFamily="34" charset="0"/>
              <a:buChar char="•"/>
            </a:pPr>
            <a:r>
              <a:rPr lang="en-GB" sz="2400" dirty="0">
                <a:solidFill>
                  <a:srgbClr val="000000"/>
                </a:solidFill>
              </a:rPr>
              <a:t>A key feature is that children internalise the language structures needed to write through ‘talking the text.’ </a:t>
            </a:r>
          </a:p>
          <a:p>
            <a:endParaRPr lang="en-GB" sz="2400" dirty="0">
              <a:solidFill>
                <a:srgbClr val="000000"/>
              </a:solidFill>
            </a:endParaRPr>
          </a:p>
          <a:p>
            <a:endParaRPr lang="en-GB" sz="2400" dirty="0">
              <a:solidFill>
                <a:srgbClr val="000000"/>
              </a:solidFill>
            </a:endParaRPr>
          </a:p>
          <a:p>
            <a:pPr marL="342900" indent="-342900">
              <a:buFont typeface="Arial" panose="020B0604020202020204" pitchFamily="34" charset="0"/>
              <a:buChar char="•"/>
            </a:pPr>
            <a:r>
              <a:rPr lang="en-GB" sz="2400" dirty="0">
                <a:solidFill>
                  <a:srgbClr val="000000"/>
                </a:solidFill>
              </a:rPr>
              <a:t>The approach moves from dependence towards independence, with the teacher using shared and guided teaching to develop the ability in children to write creatively and powerfully.</a:t>
            </a:r>
            <a:endParaRPr lang="en-GB" sz="2400" dirty="0"/>
          </a:p>
        </p:txBody>
      </p:sp>
      <p:pic>
        <p:nvPicPr>
          <p:cNvPr id="5" name="Picture 4">
            <a:extLst>
              <a:ext uri="{FF2B5EF4-FFF2-40B4-BE49-F238E27FC236}">
                <a16:creationId xmlns:a16="http://schemas.microsoft.com/office/drawing/2014/main" id="{E530BE74-D0F8-4936-95CE-266B882FA1B6}"/>
              </a:ext>
            </a:extLst>
          </p:cNvPr>
          <p:cNvPicPr>
            <a:picLocks noChangeAspect="1"/>
          </p:cNvPicPr>
          <p:nvPr/>
        </p:nvPicPr>
        <p:blipFill>
          <a:blip r:embed="rId2"/>
          <a:stretch>
            <a:fillRect/>
          </a:stretch>
        </p:blipFill>
        <p:spPr>
          <a:xfrm>
            <a:off x="2459767" y="332656"/>
            <a:ext cx="4224466" cy="1152128"/>
          </a:xfrm>
          <a:prstGeom prst="rect">
            <a:avLst/>
          </a:prstGeom>
        </p:spPr>
      </p:pic>
    </p:spTree>
    <p:extLst>
      <p:ext uri="{BB962C8B-B14F-4D97-AF65-F5344CB8AC3E}">
        <p14:creationId xmlns:p14="http://schemas.microsoft.com/office/powerpoint/2010/main" val="2847238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0EACF-37BD-4236-A2CC-AE5CE5E0CE4C}"/>
              </a:ext>
            </a:extLst>
          </p:cNvPr>
          <p:cNvPicPr>
            <a:picLocks noChangeAspect="1"/>
          </p:cNvPicPr>
          <p:nvPr/>
        </p:nvPicPr>
        <p:blipFill>
          <a:blip r:embed="rId2"/>
          <a:stretch>
            <a:fillRect/>
          </a:stretch>
        </p:blipFill>
        <p:spPr>
          <a:xfrm>
            <a:off x="90487" y="1700808"/>
            <a:ext cx="8963025" cy="904080"/>
          </a:xfrm>
          <a:prstGeom prst="rect">
            <a:avLst/>
          </a:prstGeom>
        </p:spPr>
      </p:pic>
      <p:pic>
        <p:nvPicPr>
          <p:cNvPr id="5" name="Picture 4">
            <a:extLst>
              <a:ext uri="{FF2B5EF4-FFF2-40B4-BE49-F238E27FC236}">
                <a16:creationId xmlns:a16="http://schemas.microsoft.com/office/drawing/2014/main" id="{A6C933FA-432D-4F08-9C0C-0D91E6096A47}"/>
              </a:ext>
            </a:extLst>
          </p:cNvPr>
          <p:cNvPicPr>
            <a:picLocks noChangeAspect="1"/>
          </p:cNvPicPr>
          <p:nvPr/>
        </p:nvPicPr>
        <p:blipFill>
          <a:blip r:embed="rId3"/>
          <a:stretch>
            <a:fillRect/>
          </a:stretch>
        </p:blipFill>
        <p:spPr>
          <a:xfrm>
            <a:off x="2459767" y="332656"/>
            <a:ext cx="4224466" cy="1152128"/>
          </a:xfrm>
          <a:prstGeom prst="rect">
            <a:avLst/>
          </a:prstGeom>
        </p:spPr>
      </p:pic>
      <p:sp>
        <p:nvSpPr>
          <p:cNvPr id="6" name="Rectangle 5">
            <a:extLst>
              <a:ext uri="{FF2B5EF4-FFF2-40B4-BE49-F238E27FC236}">
                <a16:creationId xmlns:a16="http://schemas.microsoft.com/office/drawing/2014/main" id="{040755BD-9A52-4C9E-9C1A-89D024F2F3FC}"/>
              </a:ext>
            </a:extLst>
          </p:cNvPr>
          <p:cNvSpPr/>
          <p:nvPr/>
        </p:nvSpPr>
        <p:spPr>
          <a:xfrm>
            <a:off x="207007" y="3402356"/>
            <a:ext cx="8729984" cy="1815882"/>
          </a:xfrm>
          <a:prstGeom prst="rect">
            <a:avLst/>
          </a:prstGeom>
        </p:spPr>
        <p:txBody>
          <a:bodyPr wrap="square">
            <a:spAutoFit/>
          </a:bodyPr>
          <a:lstStyle/>
          <a:p>
            <a:pPr algn="ctr"/>
            <a:r>
              <a:rPr lang="en-GB" sz="2800" dirty="0">
                <a:solidFill>
                  <a:srgbClr val="000000"/>
                </a:solidFill>
              </a:rPr>
              <a:t>The key phases of the Talk for Writing process, as outlined above, enable children to imitate orally the language they need for a particular topic, before reading and analysing it, and then writing their own version.</a:t>
            </a:r>
            <a:endParaRPr lang="en-GB" sz="2800" dirty="0"/>
          </a:p>
        </p:txBody>
      </p:sp>
    </p:spTree>
    <p:extLst>
      <p:ext uri="{BB962C8B-B14F-4D97-AF65-F5344CB8AC3E}">
        <p14:creationId xmlns:p14="http://schemas.microsoft.com/office/powerpoint/2010/main" val="548848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114575"/>
            <a:ext cx="8229600" cy="1143000"/>
          </a:xfrm>
        </p:spPr>
        <p:txBody>
          <a:bodyPr>
            <a:normAutofit/>
          </a:bodyPr>
          <a:lstStyle/>
          <a:p>
            <a:r>
              <a:rPr lang="en-GB" sz="4000" dirty="0"/>
              <a:t>An English Lesson</a:t>
            </a:r>
          </a:p>
        </p:txBody>
      </p:sp>
      <p:sp>
        <p:nvSpPr>
          <p:cNvPr id="4" name="Rectangle 3"/>
          <p:cNvSpPr/>
          <p:nvPr/>
        </p:nvSpPr>
        <p:spPr>
          <a:xfrm>
            <a:off x="107504" y="1028425"/>
            <a:ext cx="9036496" cy="8648521"/>
          </a:xfrm>
          <a:prstGeom prst="rect">
            <a:avLst/>
          </a:prstGeom>
        </p:spPr>
        <p:txBody>
          <a:bodyPr wrap="square">
            <a:spAutoFit/>
          </a:bodyPr>
          <a:lstStyle/>
          <a:p>
            <a:r>
              <a:rPr lang="en-GB" sz="2000" dirty="0">
                <a:latin typeface="Arial" panose="020B0604020202020204" pitchFamily="34" charset="0"/>
                <a:cs typeface="Times New Roman" panose="02020603050405020304" pitchFamily="18" charset="0"/>
              </a:rPr>
              <a:t>A typical </a:t>
            </a:r>
            <a:r>
              <a:rPr lang="en-GB" sz="2000" dirty="0" err="1">
                <a:latin typeface="Arial" panose="020B0604020202020204" pitchFamily="34" charset="0"/>
                <a:cs typeface="Times New Roman" panose="02020603050405020304" pitchFamily="18" charset="0"/>
              </a:rPr>
              <a:t>TfW</a:t>
            </a:r>
            <a:r>
              <a:rPr lang="en-GB" sz="2000" dirty="0">
                <a:latin typeface="Arial" panose="020B0604020202020204" pitchFamily="34" charset="0"/>
                <a:cs typeface="Times New Roman" panose="02020603050405020304" pitchFamily="18" charset="0"/>
              </a:rPr>
              <a:t> English lesson for looks like this:</a:t>
            </a:r>
            <a:endParaRPr lang="en-GB" sz="2000" dirty="0"/>
          </a:p>
          <a:p>
            <a:pPr marL="285750"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r>
              <a:rPr lang="en-GB" sz="2400" dirty="0">
                <a:solidFill>
                  <a:srgbClr val="FF0000"/>
                </a:solidFill>
              </a:rPr>
              <a:t>Jumpstart activity</a:t>
            </a:r>
          </a:p>
          <a:p>
            <a:pPr marL="285750" indent="-285750">
              <a:buFont typeface="Arial" panose="020B0604020202020204" pitchFamily="34" charset="0"/>
              <a:buChar char="•"/>
            </a:pPr>
            <a:endParaRPr lang="en-GB" sz="2400" dirty="0">
              <a:solidFill>
                <a:srgbClr val="FF0000"/>
              </a:solidFill>
            </a:endParaRPr>
          </a:p>
          <a:p>
            <a:pPr marL="285750" indent="-285750">
              <a:buFont typeface="Arial" panose="020B0604020202020204" pitchFamily="34" charset="0"/>
              <a:buChar char="•"/>
            </a:pPr>
            <a:r>
              <a:rPr lang="en-GB" sz="2400" dirty="0">
                <a:solidFill>
                  <a:srgbClr val="FF0000"/>
                </a:solidFill>
              </a:rPr>
              <a:t>Read the speed-words</a:t>
            </a:r>
          </a:p>
          <a:p>
            <a:pPr marL="285750" indent="-285750">
              <a:buFont typeface="Arial" panose="020B0604020202020204" pitchFamily="34" charset="0"/>
              <a:buChar char="•"/>
            </a:pPr>
            <a:endParaRPr lang="en-GB" sz="2400" dirty="0">
              <a:solidFill>
                <a:srgbClr val="FF0000"/>
              </a:solidFill>
            </a:endParaRPr>
          </a:p>
          <a:p>
            <a:pPr marL="285750" indent="-285750">
              <a:buFont typeface="Arial" panose="020B0604020202020204" pitchFamily="34" charset="0"/>
              <a:buChar char="•"/>
            </a:pPr>
            <a:r>
              <a:rPr lang="en-GB" sz="2400" dirty="0">
                <a:solidFill>
                  <a:srgbClr val="FF0000"/>
                </a:solidFill>
              </a:rPr>
              <a:t>Listen to the story</a:t>
            </a:r>
          </a:p>
          <a:p>
            <a:pPr marL="285750" indent="-285750">
              <a:buFont typeface="Arial" panose="020B0604020202020204" pitchFamily="34" charset="0"/>
              <a:buChar char="•"/>
            </a:pPr>
            <a:endParaRPr lang="en-GB" sz="2400" dirty="0">
              <a:solidFill>
                <a:srgbClr val="FF0000"/>
              </a:solidFill>
            </a:endParaRPr>
          </a:p>
          <a:p>
            <a:pPr marL="285750" indent="-285750">
              <a:buFont typeface="Arial" panose="020B0604020202020204" pitchFamily="34" charset="0"/>
              <a:buChar char="•"/>
            </a:pPr>
            <a:r>
              <a:rPr lang="en-GB" sz="2400" dirty="0">
                <a:solidFill>
                  <a:srgbClr val="FF0000"/>
                </a:solidFill>
              </a:rPr>
              <a:t>Practise the actions to the story’s script</a:t>
            </a:r>
          </a:p>
          <a:p>
            <a:pPr marL="285750" indent="-285750">
              <a:buFont typeface="Arial" panose="020B0604020202020204" pitchFamily="34" charset="0"/>
              <a:buChar char="•"/>
            </a:pPr>
            <a:endParaRPr lang="en-GB" sz="2400" dirty="0">
              <a:solidFill>
                <a:srgbClr val="FF0000"/>
              </a:solidFill>
            </a:endParaRPr>
          </a:p>
          <a:p>
            <a:pPr marL="285750" indent="-285750">
              <a:buFont typeface="Arial" panose="020B0604020202020204" pitchFamily="34" charset="0"/>
              <a:buChar char="•"/>
            </a:pPr>
            <a:r>
              <a:rPr lang="en-GB" sz="2400" dirty="0">
                <a:solidFill>
                  <a:srgbClr val="FF0000"/>
                </a:solidFill>
              </a:rPr>
              <a:t>Develop a writer’s toolkit</a:t>
            </a:r>
          </a:p>
          <a:p>
            <a:pPr marL="285750" indent="-285750">
              <a:buFont typeface="Arial" panose="020B0604020202020204" pitchFamily="34" charset="0"/>
              <a:buChar char="•"/>
            </a:pPr>
            <a:endParaRPr lang="en-GB" sz="2400" dirty="0">
              <a:solidFill>
                <a:srgbClr val="FF0000"/>
              </a:solidFill>
            </a:endParaRPr>
          </a:p>
          <a:p>
            <a:pPr marL="285750" indent="-285750">
              <a:buFont typeface="Arial" panose="020B0604020202020204" pitchFamily="34" charset="0"/>
              <a:buChar char="•"/>
            </a:pPr>
            <a:r>
              <a:rPr lang="en-GB" sz="2400" dirty="0">
                <a:solidFill>
                  <a:srgbClr val="FF0000"/>
                </a:solidFill>
              </a:rPr>
              <a:t>Re-tell the story</a:t>
            </a: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dirty="0">
              <a:latin typeface="Arial" panose="020B0604020202020204" pitchFamily="34" charset="0"/>
              <a:cs typeface="Times New Roman" panose="02020603050405020304" pitchFamily="18" charset="0"/>
            </a:endParaRP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pic>
        <p:nvPicPr>
          <p:cNvPr id="6" name="Picture 5">
            <a:extLst>
              <a:ext uri="{FF2B5EF4-FFF2-40B4-BE49-F238E27FC236}">
                <a16:creationId xmlns:a16="http://schemas.microsoft.com/office/drawing/2014/main" id="{33203F5A-D56E-4163-8179-A85B0E53B917}"/>
              </a:ext>
            </a:extLst>
          </p:cNvPr>
          <p:cNvPicPr>
            <a:picLocks noChangeAspect="1"/>
          </p:cNvPicPr>
          <p:nvPr/>
        </p:nvPicPr>
        <p:blipFill>
          <a:blip r:embed="rId2"/>
          <a:stretch>
            <a:fillRect/>
          </a:stretch>
        </p:blipFill>
        <p:spPr>
          <a:xfrm>
            <a:off x="6236627" y="80453"/>
            <a:ext cx="2760793" cy="752944"/>
          </a:xfrm>
          <a:prstGeom prst="rect">
            <a:avLst/>
          </a:prstGeom>
        </p:spPr>
      </p:pic>
    </p:spTree>
    <p:extLst>
      <p:ext uri="{BB962C8B-B14F-4D97-AF65-F5344CB8AC3E}">
        <p14:creationId xmlns:p14="http://schemas.microsoft.com/office/powerpoint/2010/main" val="1426710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5DF4-CF65-4EF9-8F6A-D3B76646C0A2}"/>
              </a:ext>
            </a:extLst>
          </p:cNvPr>
          <p:cNvSpPr>
            <a:spLocks noGrp="1"/>
          </p:cNvSpPr>
          <p:nvPr>
            <p:ph type="title"/>
          </p:nvPr>
        </p:nvSpPr>
        <p:spPr/>
        <p:txBody>
          <a:bodyPr/>
          <a:lstStyle/>
          <a:p>
            <a:r>
              <a:rPr lang="en-GB" dirty="0"/>
              <a:t>An example of a Jumpstart</a:t>
            </a:r>
          </a:p>
        </p:txBody>
      </p:sp>
      <p:pic>
        <p:nvPicPr>
          <p:cNvPr id="5" name="Picture 4">
            <a:extLst>
              <a:ext uri="{FF2B5EF4-FFF2-40B4-BE49-F238E27FC236}">
                <a16:creationId xmlns:a16="http://schemas.microsoft.com/office/drawing/2014/main" id="{95A5B20F-29EC-495C-A168-134F775857CE}"/>
              </a:ext>
            </a:extLst>
          </p:cNvPr>
          <p:cNvPicPr>
            <a:picLocks noChangeAspect="1"/>
          </p:cNvPicPr>
          <p:nvPr/>
        </p:nvPicPr>
        <p:blipFill>
          <a:blip r:embed="rId2"/>
          <a:stretch>
            <a:fillRect/>
          </a:stretch>
        </p:blipFill>
        <p:spPr>
          <a:xfrm>
            <a:off x="683568" y="1700808"/>
            <a:ext cx="8220075" cy="3886200"/>
          </a:xfrm>
          <a:prstGeom prst="rect">
            <a:avLst/>
          </a:prstGeom>
        </p:spPr>
      </p:pic>
    </p:spTree>
    <p:extLst>
      <p:ext uri="{BB962C8B-B14F-4D97-AF65-F5344CB8AC3E}">
        <p14:creationId xmlns:p14="http://schemas.microsoft.com/office/powerpoint/2010/main" val="2192848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5DF4-CF65-4EF9-8F6A-D3B76646C0A2}"/>
              </a:ext>
            </a:extLst>
          </p:cNvPr>
          <p:cNvSpPr>
            <a:spLocks noGrp="1"/>
          </p:cNvSpPr>
          <p:nvPr>
            <p:ph type="title"/>
          </p:nvPr>
        </p:nvSpPr>
        <p:spPr/>
        <p:txBody>
          <a:bodyPr/>
          <a:lstStyle/>
          <a:p>
            <a:r>
              <a:rPr lang="en-GB" dirty="0"/>
              <a:t>An example of </a:t>
            </a:r>
            <a:r>
              <a:rPr lang="en-GB" dirty="0" err="1"/>
              <a:t>Speedwords</a:t>
            </a:r>
            <a:endParaRPr lang="en-GB" dirty="0"/>
          </a:p>
        </p:txBody>
      </p:sp>
      <p:pic>
        <p:nvPicPr>
          <p:cNvPr id="3" name="Picture 2">
            <a:extLst>
              <a:ext uri="{FF2B5EF4-FFF2-40B4-BE49-F238E27FC236}">
                <a16:creationId xmlns:a16="http://schemas.microsoft.com/office/drawing/2014/main" id="{C72C2A20-E815-439B-B2ED-57642CAB7DD9}"/>
              </a:ext>
            </a:extLst>
          </p:cNvPr>
          <p:cNvPicPr>
            <a:picLocks noChangeAspect="1"/>
          </p:cNvPicPr>
          <p:nvPr/>
        </p:nvPicPr>
        <p:blipFill>
          <a:blip r:embed="rId2"/>
          <a:stretch>
            <a:fillRect/>
          </a:stretch>
        </p:blipFill>
        <p:spPr>
          <a:xfrm>
            <a:off x="457200" y="1844824"/>
            <a:ext cx="8515350" cy="3571875"/>
          </a:xfrm>
          <a:prstGeom prst="rect">
            <a:avLst/>
          </a:prstGeom>
        </p:spPr>
      </p:pic>
    </p:spTree>
    <p:extLst>
      <p:ext uri="{BB962C8B-B14F-4D97-AF65-F5344CB8AC3E}">
        <p14:creationId xmlns:p14="http://schemas.microsoft.com/office/powerpoint/2010/main" val="860272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E74149-28B7-4464-908C-B2852A027A0B}"/>
              </a:ext>
            </a:extLst>
          </p:cNvPr>
          <p:cNvPicPr>
            <a:picLocks noChangeAspect="1"/>
          </p:cNvPicPr>
          <p:nvPr/>
        </p:nvPicPr>
        <p:blipFill>
          <a:blip r:embed="rId2"/>
          <a:stretch>
            <a:fillRect/>
          </a:stretch>
        </p:blipFill>
        <p:spPr>
          <a:xfrm>
            <a:off x="260483" y="836712"/>
            <a:ext cx="4464496" cy="5869714"/>
          </a:xfrm>
          <a:prstGeom prst="rect">
            <a:avLst/>
          </a:prstGeom>
        </p:spPr>
      </p:pic>
      <p:pic>
        <p:nvPicPr>
          <p:cNvPr id="5" name="Picture 4">
            <a:extLst>
              <a:ext uri="{FF2B5EF4-FFF2-40B4-BE49-F238E27FC236}">
                <a16:creationId xmlns:a16="http://schemas.microsoft.com/office/drawing/2014/main" id="{E6765E6B-8B0B-4C5B-81A9-CE853F759EFA}"/>
              </a:ext>
            </a:extLst>
          </p:cNvPr>
          <p:cNvPicPr>
            <a:picLocks noChangeAspect="1"/>
          </p:cNvPicPr>
          <p:nvPr/>
        </p:nvPicPr>
        <p:blipFill>
          <a:blip r:embed="rId3"/>
          <a:stretch>
            <a:fillRect/>
          </a:stretch>
        </p:blipFill>
        <p:spPr>
          <a:xfrm>
            <a:off x="4724979" y="824628"/>
            <a:ext cx="4311516" cy="5869714"/>
          </a:xfrm>
          <a:prstGeom prst="rect">
            <a:avLst/>
          </a:prstGeom>
        </p:spPr>
      </p:pic>
      <p:sp>
        <p:nvSpPr>
          <p:cNvPr id="2" name="Rectangle 1">
            <a:extLst>
              <a:ext uri="{FF2B5EF4-FFF2-40B4-BE49-F238E27FC236}">
                <a16:creationId xmlns:a16="http://schemas.microsoft.com/office/drawing/2014/main" id="{66FD923D-16F8-4FBC-B270-D04FC31AB1A3}"/>
              </a:ext>
            </a:extLst>
          </p:cNvPr>
          <p:cNvSpPr/>
          <p:nvPr/>
        </p:nvSpPr>
        <p:spPr>
          <a:xfrm>
            <a:off x="1660337" y="131048"/>
            <a:ext cx="5823325" cy="523220"/>
          </a:xfrm>
          <a:prstGeom prst="rect">
            <a:avLst/>
          </a:prstGeom>
        </p:spPr>
        <p:txBody>
          <a:bodyPr wrap="none">
            <a:spAutoFit/>
          </a:bodyPr>
          <a:lstStyle/>
          <a:p>
            <a:r>
              <a:rPr lang="en-GB" sz="2800" dirty="0"/>
              <a:t>An example of a </a:t>
            </a:r>
            <a:r>
              <a:rPr lang="en-GB" sz="2800" dirty="0" err="1"/>
              <a:t>TfW</a:t>
            </a:r>
            <a:r>
              <a:rPr lang="en-GB" sz="2800" dirty="0"/>
              <a:t> storyboard/script</a:t>
            </a:r>
          </a:p>
        </p:txBody>
      </p:sp>
    </p:spTree>
    <p:extLst>
      <p:ext uri="{BB962C8B-B14F-4D97-AF65-F5344CB8AC3E}">
        <p14:creationId xmlns:p14="http://schemas.microsoft.com/office/powerpoint/2010/main" val="646056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0E82B-8022-418A-A1E2-364F74E811F2}"/>
              </a:ext>
            </a:extLst>
          </p:cNvPr>
          <p:cNvSpPr>
            <a:spLocks noGrp="1"/>
          </p:cNvSpPr>
          <p:nvPr>
            <p:ph type="title"/>
          </p:nvPr>
        </p:nvSpPr>
        <p:spPr>
          <a:xfrm>
            <a:off x="179512" y="2857500"/>
            <a:ext cx="8229600" cy="1143000"/>
          </a:xfrm>
        </p:spPr>
        <p:txBody>
          <a:bodyPr>
            <a:normAutofit fontScale="90000"/>
          </a:bodyPr>
          <a:lstStyle/>
          <a:p>
            <a:r>
              <a:rPr lang="en-GB" dirty="0"/>
              <a:t>Not all our writing units follow the </a:t>
            </a:r>
            <a:r>
              <a:rPr lang="en-GB" dirty="0" err="1"/>
              <a:t>TfW</a:t>
            </a:r>
            <a:br>
              <a:rPr lang="en-GB" dirty="0"/>
            </a:br>
            <a:r>
              <a:rPr lang="en-GB" dirty="0"/>
              <a:t>structure but many features are applied when writing non-fiction texts or when writing poetry. </a:t>
            </a:r>
            <a:br>
              <a:rPr lang="en-GB" dirty="0"/>
            </a:br>
            <a:endParaRPr lang="en-GB" dirty="0"/>
          </a:p>
        </p:txBody>
      </p:sp>
    </p:spTree>
    <p:extLst>
      <p:ext uri="{BB962C8B-B14F-4D97-AF65-F5344CB8AC3E}">
        <p14:creationId xmlns:p14="http://schemas.microsoft.com/office/powerpoint/2010/main" val="2708635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2492896"/>
            <a:ext cx="1656184" cy="523220"/>
          </a:xfrm>
          <a:prstGeom prst="rect">
            <a:avLst/>
          </a:prstGeom>
          <a:noFill/>
        </p:spPr>
        <p:txBody>
          <a:bodyPr wrap="square" rtlCol="0">
            <a:spAutoFit/>
          </a:bodyPr>
          <a:lstStyle/>
          <a:p>
            <a:pPr algn="ctr"/>
            <a:r>
              <a:rPr lang="en-GB" sz="2800" dirty="0"/>
              <a:t>Concrete</a:t>
            </a:r>
          </a:p>
        </p:txBody>
      </p:sp>
      <p:sp>
        <p:nvSpPr>
          <p:cNvPr id="5" name="Rectangle 4"/>
          <p:cNvSpPr/>
          <p:nvPr/>
        </p:nvSpPr>
        <p:spPr>
          <a:xfrm>
            <a:off x="6516216" y="2492896"/>
            <a:ext cx="1399422" cy="523220"/>
          </a:xfrm>
          <a:prstGeom prst="rect">
            <a:avLst/>
          </a:prstGeom>
        </p:spPr>
        <p:txBody>
          <a:bodyPr wrap="none">
            <a:spAutoFit/>
          </a:bodyPr>
          <a:lstStyle/>
          <a:p>
            <a:pPr algn="ctr"/>
            <a:r>
              <a:rPr lang="en-GB" sz="2800" dirty="0"/>
              <a:t>Abstract</a:t>
            </a:r>
          </a:p>
        </p:txBody>
      </p:sp>
      <p:sp>
        <p:nvSpPr>
          <p:cNvPr id="6" name="Rectangle 5"/>
          <p:cNvSpPr/>
          <p:nvPr/>
        </p:nvSpPr>
        <p:spPr>
          <a:xfrm>
            <a:off x="3599731" y="2492896"/>
            <a:ext cx="1608423" cy="523220"/>
          </a:xfrm>
          <a:prstGeom prst="rect">
            <a:avLst/>
          </a:prstGeom>
        </p:spPr>
        <p:txBody>
          <a:bodyPr wrap="square">
            <a:spAutoFit/>
          </a:bodyPr>
          <a:lstStyle/>
          <a:p>
            <a:pPr algn="ctr"/>
            <a:r>
              <a:rPr lang="en-GB" sz="2800" dirty="0"/>
              <a:t>Pictorial</a:t>
            </a:r>
          </a:p>
        </p:txBody>
      </p:sp>
      <p:sp>
        <p:nvSpPr>
          <p:cNvPr id="7" name="TextBox 6"/>
          <p:cNvSpPr txBox="1"/>
          <p:nvPr/>
        </p:nvSpPr>
        <p:spPr>
          <a:xfrm>
            <a:off x="1602391" y="1218377"/>
            <a:ext cx="6031333" cy="461665"/>
          </a:xfrm>
          <a:prstGeom prst="rect">
            <a:avLst/>
          </a:prstGeom>
          <a:noFill/>
        </p:spPr>
        <p:txBody>
          <a:bodyPr wrap="square" rtlCol="0">
            <a:spAutoFit/>
          </a:bodyPr>
          <a:lstStyle/>
          <a:p>
            <a:r>
              <a:rPr lang="en-GB" sz="2400" i="1" dirty="0">
                <a:solidFill>
                  <a:srgbClr val="FF0000"/>
                </a:solidFill>
              </a:rPr>
              <a:t>The development of mathematical strategies . </a:t>
            </a:r>
          </a:p>
        </p:txBody>
      </p:sp>
      <p:cxnSp>
        <p:nvCxnSpPr>
          <p:cNvPr id="9" name="Straight Arrow Connector 8"/>
          <p:cNvCxnSpPr/>
          <p:nvPr/>
        </p:nvCxnSpPr>
        <p:spPr>
          <a:xfrm>
            <a:off x="2020450" y="2132856"/>
            <a:ext cx="5359862" cy="0"/>
          </a:xfrm>
          <a:prstGeom prst="straightConnector1">
            <a:avLst/>
          </a:prstGeom>
          <a:ln w="76200">
            <a:solidFill>
              <a:schemeClr val="tx1"/>
            </a:solidFill>
            <a:tailEnd type="arrow"/>
          </a:ln>
        </p:spPr>
        <p:style>
          <a:lnRef idx="1">
            <a:schemeClr val="dk1"/>
          </a:lnRef>
          <a:fillRef idx="0">
            <a:schemeClr val="dk1"/>
          </a:fillRef>
          <a:effectRef idx="0">
            <a:schemeClr val="dk1"/>
          </a:effectRef>
          <a:fontRef idx="minor">
            <a:schemeClr val="tx1"/>
          </a:fontRef>
        </p:style>
      </p:cxn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87" y="3329488"/>
            <a:ext cx="274637" cy="1163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1039" y="3329487"/>
            <a:ext cx="274637" cy="1163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389" y="3777955"/>
            <a:ext cx="242887"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390" y="3329488"/>
            <a:ext cx="242887"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cxnSp>
        <p:nvCxnSpPr>
          <p:cNvPr id="12" name="Straight Connector 11"/>
          <p:cNvCxnSpPr/>
          <p:nvPr/>
        </p:nvCxnSpPr>
        <p:spPr>
          <a:xfrm>
            <a:off x="4067944" y="3309119"/>
            <a:ext cx="0" cy="1035616"/>
          </a:xfrm>
          <a:prstGeom prst="line">
            <a:avLst/>
          </a:prstGeom>
          <a:ln w="762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347823" y="3303107"/>
            <a:ext cx="0" cy="1035616"/>
          </a:xfrm>
          <a:prstGeom prst="line">
            <a:avLst/>
          </a:prstGeom>
          <a:ln w="76200"/>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4700381" y="3236140"/>
            <a:ext cx="375675" cy="584775"/>
          </a:xfrm>
          <a:prstGeom prst="rect">
            <a:avLst/>
          </a:prstGeom>
          <a:noFill/>
        </p:spPr>
        <p:txBody>
          <a:bodyPr wrap="square" rtlCol="0">
            <a:spAutoFit/>
          </a:bodyPr>
          <a:lstStyle/>
          <a:p>
            <a:r>
              <a:rPr lang="en-GB" sz="3200" dirty="0">
                <a:solidFill>
                  <a:srgbClr val="FF0000"/>
                </a:solidFill>
              </a:rPr>
              <a:t>X</a:t>
            </a:r>
          </a:p>
        </p:txBody>
      </p:sp>
      <p:sp>
        <p:nvSpPr>
          <p:cNvPr id="14" name="Rectangle 13"/>
          <p:cNvSpPr/>
          <p:nvPr/>
        </p:nvSpPr>
        <p:spPr>
          <a:xfrm>
            <a:off x="4678190" y="3908349"/>
            <a:ext cx="397866" cy="584775"/>
          </a:xfrm>
          <a:prstGeom prst="rect">
            <a:avLst/>
          </a:prstGeom>
        </p:spPr>
        <p:txBody>
          <a:bodyPr wrap="none">
            <a:spAutoFit/>
          </a:bodyPr>
          <a:lstStyle/>
          <a:p>
            <a:r>
              <a:rPr lang="en-GB" sz="3200" dirty="0">
                <a:solidFill>
                  <a:srgbClr val="FF0000"/>
                </a:solidFill>
              </a:rPr>
              <a:t>X</a:t>
            </a:r>
          </a:p>
        </p:txBody>
      </p:sp>
      <p:cxnSp>
        <p:nvCxnSpPr>
          <p:cNvPr id="16" name="Straight Connector 15"/>
          <p:cNvCxnSpPr/>
          <p:nvPr/>
        </p:nvCxnSpPr>
        <p:spPr>
          <a:xfrm>
            <a:off x="7215927" y="3236140"/>
            <a:ext cx="0" cy="1705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44208" y="3596188"/>
            <a:ext cx="14714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04776" y="3087596"/>
            <a:ext cx="385042" cy="584775"/>
          </a:xfrm>
          <a:prstGeom prst="rect">
            <a:avLst/>
          </a:prstGeom>
          <a:noFill/>
        </p:spPr>
        <p:txBody>
          <a:bodyPr wrap="none" rtlCol="0">
            <a:spAutoFit/>
          </a:bodyPr>
          <a:lstStyle/>
          <a:p>
            <a:r>
              <a:rPr lang="en-GB" sz="3200" dirty="0"/>
              <a:t>T</a:t>
            </a:r>
          </a:p>
        </p:txBody>
      </p:sp>
      <p:sp>
        <p:nvSpPr>
          <p:cNvPr id="22" name="Rectangle 21"/>
          <p:cNvSpPr/>
          <p:nvPr/>
        </p:nvSpPr>
        <p:spPr>
          <a:xfrm>
            <a:off x="7380312" y="3037100"/>
            <a:ext cx="457176" cy="584775"/>
          </a:xfrm>
          <a:prstGeom prst="rect">
            <a:avLst/>
          </a:prstGeom>
        </p:spPr>
        <p:txBody>
          <a:bodyPr wrap="none">
            <a:spAutoFit/>
          </a:bodyPr>
          <a:lstStyle/>
          <a:p>
            <a:r>
              <a:rPr lang="en-GB" sz="3200" dirty="0">
                <a:solidFill>
                  <a:srgbClr val="FF0000"/>
                </a:solidFill>
              </a:rPr>
              <a:t>O</a:t>
            </a:r>
          </a:p>
        </p:txBody>
      </p:sp>
      <p:sp>
        <p:nvSpPr>
          <p:cNvPr id="23" name="TextBox 22"/>
          <p:cNvSpPr txBox="1"/>
          <p:nvPr/>
        </p:nvSpPr>
        <p:spPr>
          <a:xfrm>
            <a:off x="6638049" y="3759960"/>
            <a:ext cx="393056" cy="584775"/>
          </a:xfrm>
          <a:prstGeom prst="rect">
            <a:avLst/>
          </a:prstGeom>
          <a:noFill/>
        </p:spPr>
        <p:txBody>
          <a:bodyPr wrap="none" rtlCol="0">
            <a:spAutoFit/>
          </a:bodyPr>
          <a:lstStyle/>
          <a:p>
            <a:r>
              <a:rPr lang="en-GB" sz="3200" dirty="0"/>
              <a:t>2</a:t>
            </a:r>
          </a:p>
        </p:txBody>
      </p:sp>
      <p:sp>
        <p:nvSpPr>
          <p:cNvPr id="24" name="TextBox 23"/>
          <p:cNvSpPr txBox="1"/>
          <p:nvPr/>
        </p:nvSpPr>
        <p:spPr>
          <a:xfrm>
            <a:off x="7412372" y="3777955"/>
            <a:ext cx="393056" cy="584775"/>
          </a:xfrm>
          <a:prstGeom prst="rect">
            <a:avLst/>
          </a:prstGeom>
          <a:noFill/>
        </p:spPr>
        <p:txBody>
          <a:bodyPr wrap="none" rtlCol="0">
            <a:spAutoFit/>
          </a:bodyPr>
          <a:lstStyle/>
          <a:p>
            <a:r>
              <a:rPr lang="en-GB" sz="3200" dirty="0">
                <a:solidFill>
                  <a:srgbClr val="FF0000"/>
                </a:solidFill>
              </a:rPr>
              <a:t>2</a:t>
            </a:r>
          </a:p>
        </p:txBody>
      </p:sp>
    </p:spTree>
    <p:extLst>
      <p:ext uri="{BB962C8B-B14F-4D97-AF65-F5344CB8AC3E}">
        <p14:creationId xmlns:p14="http://schemas.microsoft.com/office/powerpoint/2010/main" val="2332270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1162B8-0A44-4BAC-A115-02639DBC98F3}"/>
              </a:ext>
            </a:extLst>
          </p:cNvPr>
          <p:cNvPicPr>
            <a:picLocks noChangeAspect="1"/>
          </p:cNvPicPr>
          <p:nvPr/>
        </p:nvPicPr>
        <p:blipFill rotWithShape="1">
          <a:blip r:embed="rId2"/>
          <a:srcRect b="48571"/>
          <a:stretch/>
        </p:blipFill>
        <p:spPr>
          <a:xfrm>
            <a:off x="5508104" y="706587"/>
            <a:ext cx="3122649" cy="2880320"/>
          </a:xfrm>
          <a:prstGeom prst="rect">
            <a:avLst/>
          </a:prstGeom>
        </p:spPr>
      </p:pic>
      <p:pic>
        <p:nvPicPr>
          <p:cNvPr id="4" name="Picture 3">
            <a:extLst>
              <a:ext uri="{FF2B5EF4-FFF2-40B4-BE49-F238E27FC236}">
                <a16:creationId xmlns:a16="http://schemas.microsoft.com/office/drawing/2014/main" id="{81F76EF0-AA36-48EC-B7D1-9E886520E413}"/>
              </a:ext>
            </a:extLst>
          </p:cNvPr>
          <p:cNvPicPr>
            <a:picLocks noChangeAspect="1"/>
          </p:cNvPicPr>
          <p:nvPr/>
        </p:nvPicPr>
        <p:blipFill rotWithShape="1">
          <a:blip r:embed="rId3"/>
          <a:srcRect r="-1180" b="48571"/>
          <a:stretch/>
        </p:blipFill>
        <p:spPr>
          <a:xfrm>
            <a:off x="251520" y="3717032"/>
            <a:ext cx="3760418" cy="2880320"/>
          </a:xfrm>
          <a:prstGeom prst="rect">
            <a:avLst/>
          </a:prstGeom>
        </p:spPr>
      </p:pic>
      <p:pic>
        <p:nvPicPr>
          <p:cNvPr id="5" name="Picture 4">
            <a:extLst>
              <a:ext uri="{FF2B5EF4-FFF2-40B4-BE49-F238E27FC236}">
                <a16:creationId xmlns:a16="http://schemas.microsoft.com/office/drawing/2014/main" id="{B40ADCFE-3BD4-4E4F-B8D9-08FAF95DF655}"/>
              </a:ext>
            </a:extLst>
          </p:cNvPr>
          <p:cNvPicPr>
            <a:picLocks noChangeAspect="1"/>
          </p:cNvPicPr>
          <p:nvPr/>
        </p:nvPicPr>
        <p:blipFill rotWithShape="1">
          <a:blip r:embed="rId4"/>
          <a:srcRect b="51110"/>
          <a:stretch/>
        </p:blipFill>
        <p:spPr>
          <a:xfrm>
            <a:off x="251520" y="767952"/>
            <a:ext cx="4608814" cy="2592288"/>
          </a:xfrm>
          <a:prstGeom prst="rect">
            <a:avLst/>
          </a:prstGeom>
        </p:spPr>
      </p:pic>
      <p:sp>
        <p:nvSpPr>
          <p:cNvPr id="6" name="TextBox 5">
            <a:extLst>
              <a:ext uri="{FF2B5EF4-FFF2-40B4-BE49-F238E27FC236}">
                <a16:creationId xmlns:a16="http://schemas.microsoft.com/office/drawing/2014/main" id="{C9CD6A98-E377-44B4-8054-5D7BF4429A64}"/>
              </a:ext>
            </a:extLst>
          </p:cNvPr>
          <p:cNvSpPr txBox="1"/>
          <p:nvPr/>
        </p:nvSpPr>
        <p:spPr>
          <a:xfrm>
            <a:off x="2915816" y="260648"/>
            <a:ext cx="3312368" cy="369332"/>
          </a:xfrm>
          <a:prstGeom prst="rect">
            <a:avLst/>
          </a:prstGeom>
          <a:noFill/>
        </p:spPr>
        <p:txBody>
          <a:bodyPr wrap="square" rtlCol="0">
            <a:spAutoFit/>
          </a:bodyPr>
          <a:lstStyle/>
          <a:p>
            <a:r>
              <a:rPr lang="en-GB" b="1" dirty="0"/>
              <a:t>Handwriting patterns</a:t>
            </a:r>
          </a:p>
        </p:txBody>
      </p:sp>
      <p:pic>
        <p:nvPicPr>
          <p:cNvPr id="7" name="Picture 6">
            <a:extLst>
              <a:ext uri="{FF2B5EF4-FFF2-40B4-BE49-F238E27FC236}">
                <a16:creationId xmlns:a16="http://schemas.microsoft.com/office/drawing/2014/main" id="{AABEC476-4B33-4C06-BFE7-063321A3D5B2}"/>
              </a:ext>
            </a:extLst>
          </p:cNvPr>
          <p:cNvPicPr>
            <a:picLocks noChangeAspect="1"/>
          </p:cNvPicPr>
          <p:nvPr/>
        </p:nvPicPr>
        <p:blipFill>
          <a:blip r:embed="rId5"/>
          <a:stretch>
            <a:fillRect/>
          </a:stretch>
        </p:blipFill>
        <p:spPr>
          <a:xfrm>
            <a:off x="4247456" y="3724879"/>
            <a:ext cx="4896544" cy="2707501"/>
          </a:xfrm>
          <a:prstGeom prst="rect">
            <a:avLst/>
          </a:prstGeom>
        </p:spPr>
      </p:pic>
    </p:spTree>
    <p:extLst>
      <p:ext uri="{BB962C8B-B14F-4D97-AF65-F5344CB8AC3E}">
        <p14:creationId xmlns:p14="http://schemas.microsoft.com/office/powerpoint/2010/main" val="2722091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F8FCFB-1C0E-4E3E-A4A9-862826CB0C50}"/>
              </a:ext>
            </a:extLst>
          </p:cNvPr>
          <p:cNvPicPr>
            <a:picLocks noChangeAspect="1"/>
          </p:cNvPicPr>
          <p:nvPr/>
        </p:nvPicPr>
        <p:blipFill>
          <a:blip r:embed="rId2"/>
          <a:stretch>
            <a:fillRect/>
          </a:stretch>
        </p:blipFill>
        <p:spPr>
          <a:xfrm>
            <a:off x="1259632" y="980728"/>
            <a:ext cx="6905625" cy="4752975"/>
          </a:xfrm>
          <a:prstGeom prst="rect">
            <a:avLst/>
          </a:prstGeom>
        </p:spPr>
      </p:pic>
    </p:spTree>
    <p:extLst>
      <p:ext uri="{BB962C8B-B14F-4D97-AF65-F5344CB8AC3E}">
        <p14:creationId xmlns:p14="http://schemas.microsoft.com/office/powerpoint/2010/main" val="4809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804AC2-DC8C-4000-B58D-A35AE46EBE29}"/>
              </a:ext>
            </a:extLst>
          </p:cNvPr>
          <p:cNvPicPr>
            <a:picLocks noChangeAspect="1"/>
          </p:cNvPicPr>
          <p:nvPr/>
        </p:nvPicPr>
        <p:blipFill>
          <a:blip r:embed="rId2"/>
          <a:stretch>
            <a:fillRect/>
          </a:stretch>
        </p:blipFill>
        <p:spPr>
          <a:xfrm>
            <a:off x="2231739" y="544717"/>
            <a:ext cx="4464496" cy="4268767"/>
          </a:xfrm>
          <a:prstGeom prst="rect">
            <a:avLst/>
          </a:prstGeom>
        </p:spPr>
      </p:pic>
      <p:sp>
        <p:nvSpPr>
          <p:cNvPr id="3" name="TextBox 2">
            <a:extLst>
              <a:ext uri="{FF2B5EF4-FFF2-40B4-BE49-F238E27FC236}">
                <a16:creationId xmlns:a16="http://schemas.microsoft.com/office/drawing/2014/main" id="{36702696-AE1A-472F-B3B2-EAC30B96B67D}"/>
              </a:ext>
            </a:extLst>
          </p:cNvPr>
          <p:cNvSpPr txBox="1"/>
          <p:nvPr/>
        </p:nvSpPr>
        <p:spPr>
          <a:xfrm>
            <a:off x="1403647" y="21497"/>
            <a:ext cx="6120681" cy="523220"/>
          </a:xfrm>
          <a:prstGeom prst="rect">
            <a:avLst/>
          </a:prstGeom>
          <a:noFill/>
        </p:spPr>
        <p:txBody>
          <a:bodyPr wrap="square" rtlCol="0">
            <a:spAutoFit/>
          </a:bodyPr>
          <a:lstStyle/>
          <a:p>
            <a:r>
              <a:rPr lang="en-GB" sz="2800" dirty="0"/>
              <a:t>Working towards the expected standard</a:t>
            </a:r>
          </a:p>
        </p:txBody>
      </p:sp>
      <p:pic>
        <p:nvPicPr>
          <p:cNvPr id="4" name="Picture 3">
            <a:extLst>
              <a:ext uri="{FF2B5EF4-FFF2-40B4-BE49-F238E27FC236}">
                <a16:creationId xmlns:a16="http://schemas.microsoft.com/office/drawing/2014/main" id="{F8562035-9DBE-4EC5-A3D2-21F7D4D6B1F9}"/>
              </a:ext>
            </a:extLst>
          </p:cNvPr>
          <p:cNvPicPr>
            <a:picLocks noChangeAspect="1"/>
          </p:cNvPicPr>
          <p:nvPr/>
        </p:nvPicPr>
        <p:blipFill>
          <a:blip r:embed="rId3"/>
          <a:stretch>
            <a:fillRect/>
          </a:stretch>
        </p:blipFill>
        <p:spPr>
          <a:xfrm>
            <a:off x="1758887" y="4908447"/>
            <a:ext cx="5410200" cy="1990725"/>
          </a:xfrm>
          <a:prstGeom prst="rect">
            <a:avLst/>
          </a:prstGeom>
        </p:spPr>
      </p:pic>
    </p:spTree>
    <p:extLst>
      <p:ext uri="{BB962C8B-B14F-4D97-AF65-F5344CB8AC3E}">
        <p14:creationId xmlns:p14="http://schemas.microsoft.com/office/powerpoint/2010/main" val="803829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51F998-17C2-482B-B7EE-3D527CA76F0B}"/>
              </a:ext>
            </a:extLst>
          </p:cNvPr>
          <p:cNvSpPr/>
          <p:nvPr/>
        </p:nvSpPr>
        <p:spPr>
          <a:xfrm>
            <a:off x="1475656" y="0"/>
            <a:ext cx="6524735" cy="646331"/>
          </a:xfrm>
          <a:prstGeom prst="rect">
            <a:avLst/>
          </a:prstGeom>
        </p:spPr>
        <p:txBody>
          <a:bodyPr wrap="none">
            <a:spAutoFit/>
          </a:bodyPr>
          <a:lstStyle/>
          <a:p>
            <a:r>
              <a:rPr lang="en-GB" sz="3600" dirty="0"/>
              <a:t>Working at the expected standard</a:t>
            </a:r>
          </a:p>
        </p:txBody>
      </p:sp>
      <p:pic>
        <p:nvPicPr>
          <p:cNvPr id="4" name="Picture 3">
            <a:extLst>
              <a:ext uri="{FF2B5EF4-FFF2-40B4-BE49-F238E27FC236}">
                <a16:creationId xmlns:a16="http://schemas.microsoft.com/office/drawing/2014/main" id="{530128B5-A93F-4B7B-8E7C-D6BD7985F801}"/>
              </a:ext>
            </a:extLst>
          </p:cNvPr>
          <p:cNvPicPr>
            <a:picLocks noChangeAspect="1"/>
          </p:cNvPicPr>
          <p:nvPr/>
        </p:nvPicPr>
        <p:blipFill>
          <a:blip r:embed="rId2"/>
          <a:stretch>
            <a:fillRect/>
          </a:stretch>
        </p:blipFill>
        <p:spPr>
          <a:xfrm>
            <a:off x="2133533" y="4173528"/>
            <a:ext cx="4876934" cy="2684472"/>
          </a:xfrm>
          <a:prstGeom prst="rect">
            <a:avLst/>
          </a:prstGeom>
        </p:spPr>
      </p:pic>
      <p:pic>
        <p:nvPicPr>
          <p:cNvPr id="5" name="Picture 4">
            <a:extLst>
              <a:ext uri="{FF2B5EF4-FFF2-40B4-BE49-F238E27FC236}">
                <a16:creationId xmlns:a16="http://schemas.microsoft.com/office/drawing/2014/main" id="{7C0573A5-1CE5-4B13-AEC6-395F9AF19021}"/>
              </a:ext>
            </a:extLst>
          </p:cNvPr>
          <p:cNvPicPr>
            <a:picLocks noChangeAspect="1"/>
          </p:cNvPicPr>
          <p:nvPr/>
        </p:nvPicPr>
        <p:blipFill>
          <a:blip r:embed="rId3"/>
          <a:stretch>
            <a:fillRect/>
          </a:stretch>
        </p:blipFill>
        <p:spPr>
          <a:xfrm>
            <a:off x="2771800" y="646331"/>
            <a:ext cx="3240360" cy="3488094"/>
          </a:xfrm>
          <a:prstGeom prst="rect">
            <a:avLst/>
          </a:prstGeom>
        </p:spPr>
      </p:pic>
    </p:spTree>
    <p:extLst>
      <p:ext uri="{BB962C8B-B14F-4D97-AF65-F5344CB8AC3E}">
        <p14:creationId xmlns:p14="http://schemas.microsoft.com/office/powerpoint/2010/main" val="1065967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D16D98-1365-4FF2-8E6D-6BAFB25DE317}"/>
              </a:ext>
            </a:extLst>
          </p:cNvPr>
          <p:cNvPicPr>
            <a:picLocks noChangeAspect="1"/>
          </p:cNvPicPr>
          <p:nvPr/>
        </p:nvPicPr>
        <p:blipFill>
          <a:blip r:embed="rId2"/>
          <a:stretch>
            <a:fillRect/>
          </a:stretch>
        </p:blipFill>
        <p:spPr>
          <a:xfrm>
            <a:off x="2699545" y="637560"/>
            <a:ext cx="4032448" cy="4434118"/>
          </a:xfrm>
          <a:prstGeom prst="rect">
            <a:avLst/>
          </a:prstGeom>
        </p:spPr>
      </p:pic>
      <p:sp>
        <p:nvSpPr>
          <p:cNvPr id="3" name="Rectangle 2">
            <a:extLst>
              <a:ext uri="{FF2B5EF4-FFF2-40B4-BE49-F238E27FC236}">
                <a16:creationId xmlns:a16="http://schemas.microsoft.com/office/drawing/2014/main" id="{CFC0B2E3-A048-4EFC-9407-305D87D3C949}"/>
              </a:ext>
            </a:extLst>
          </p:cNvPr>
          <p:cNvSpPr/>
          <p:nvPr/>
        </p:nvSpPr>
        <p:spPr>
          <a:xfrm>
            <a:off x="1187624" y="141506"/>
            <a:ext cx="7056291" cy="461665"/>
          </a:xfrm>
          <a:prstGeom prst="rect">
            <a:avLst/>
          </a:prstGeom>
        </p:spPr>
        <p:txBody>
          <a:bodyPr wrap="none">
            <a:spAutoFit/>
          </a:bodyPr>
          <a:lstStyle/>
          <a:p>
            <a:r>
              <a:rPr lang="en-GB" sz="2400" dirty="0"/>
              <a:t>Working at greater depth within the expected standard</a:t>
            </a:r>
          </a:p>
        </p:txBody>
      </p:sp>
      <p:pic>
        <p:nvPicPr>
          <p:cNvPr id="4" name="Picture 3">
            <a:extLst>
              <a:ext uri="{FF2B5EF4-FFF2-40B4-BE49-F238E27FC236}">
                <a16:creationId xmlns:a16="http://schemas.microsoft.com/office/drawing/2014/main" id="{059F7BF6-86A4-476E-97F0-5052A42599F3}"/>
              </a:ext>
            </a:extLst>
          </p:cNvPr>
          <p:cNvPicPr>
            <a:picLocks noChangeAspect="1"/>
          </p:cNvPicPr>
          <p:nvPr/>
        </p:nvPicPr>
        <p:blipFill>
          <a:blip r:embed="rId3"/>
          <a:stretch>
            <a:fillRect/>
          </a:stretch>
        </p:blipFill>
        <p:spPr>
          <a:xfrm>
            <a:off x="2411760" y="4953464"/>
            <a:ext cx="5022660" cy="1904536"/>
          </a:xfrm>
          <a:prstGeom prst="rect">
            <a:avLst/>
          </a:prstGeom>
        </p:spPr>
      </p:pic>
    </p:spTree>
    <p:extLst>
      <p:ext uri="{BB962C8B-B14F-4D97-AF65-F5344CB8AC3E}">
        <p14:creationId xmlns:p14="http://schemas.microsoft.com/office/powerpoint/2010/main" val="2065374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3CC9C1-C71F-46AD-9AA6-31D05D0D30BD}"/>
              </a:ext>
            </a:extLst>
          </p:cNvPr>
          <p:cNvPicPr>
            <a:picLocks noChangeAspect="1"/>
          </p:cNvPicPr>
          <p:nvPr/>
        </p:nvPicPr>
        <p:blipFill>
          <a:blip r:embed="rId2"/>
          <a:stretch>
            <a:fillRect/>
          </a:stretch>
        </p:blipFill>
        <p:spPr>
          <a:xfrm rot="21003649">
            <a:off x="229357" y="514582"/>
            <a:ext cx="4081312" cy="1977066"/>
          </a:xfrm>
          <a:prstGeom prst="rect">
            <a:avLst/>
          </a:prstGeom>
        </p:spPr>
      </p:pic>
      <p:pic>
        <p:nvPicPr>
          <p:cNvPr id="3" name="Picture 2">
            <a:extLst>
              <a:ext uri="{FF2B5EF4-FFF2-40B4-BE49-F238E27FC236}">
                <a16:creationId xmlns:a16="http://schemas.microsoft.com/office/drawing/2014/main" id="{E7FF4FAC-05DA-4566-A4A5-2AFE614A1804}"/>
              </a:ext>
            </a:extLst>
          </p:cNvPr>
          <p:cNvPicPr>
            <a:picLocks noChangeAspect="1"/>
          </p:cNvPicPr>
          <p:nvPr/>
        </p:nvPicPr>
        <p:blipFill>
          <a:blip r:embed="rId3"/>
          <a:stretch>
            <a:fillRect/>
          </a:stretch>
        </p:blipFill>
        <p:spPr>
          <a:xfrm rot="1038140">
            <a:off x="4810252" y="3737627"/>
            <a:ext cx="4094398" cy="2232496"/>
          </a:xfrm>
          <a:prstGeom prst="rect">
            <a:avLst/>
          </a:prstGeom>
        </p:spPr>
      </p:pic>
      <p:pic>
        <p:nvPicPr>
          <p:cNvPr id="4" name="Picture 3">
            <a:extLst>
              <a:ext uri="{FF2B5EF4-FFF2-40B4-BE49-F238E27FC236}">
                <a16:creationId xmlns:a16="http://schemas.microsoft.com/office/drawing/2014/main" id="{285C0E0A-DB39-4D86-90CA-59E6C193381B}"/>
              </a:ext>
            </a:extLst>
          </p:cNvPr>
          <p:cNvPicPr>
            <a:picLocks noChangeAspect="1"/>
          </p:cNvPicPr>
          <p:nvPr/>
        </p:nvPicPr>
        <p:blipFill>
          <a:blip r:embed="rId4"/>
          <a:stretch>
            <a:fillRect/>
          </a:stretch>
        </p:blipFill>
        <p:spPr>
          <a:xfrm>
            <a:off x="5868144" y="187350"/>
            <a:ext cx="2752725" cy="2809875"/>
          </a:xfrm>
          <a:prstGeom prst="rect">
            <a:avLst/>
          </a:prstGeom>
        </p:spPr>
      </p:pic>
      <p:pic>
        <p:nvPicPr>
          <p:cNvPr id="5" name="Picture 4">
            <a:extLst>
              <a:ext uri="{FF2B5EF4-FFF2-40B4-BE49-F238E27FC236}">
                <a16:creationId xmlns:a16="http://schemas.microsoft.com/office/drawing/2014/main" id="{3ED837B4-C69E-4C04-B73A-085C7A0DCA09}"/>
              </a:ext>
            </a:extLst>
          </p:cNvPr>
          <p:cNvPicPr>
            <a:picLocks noChangeAspect="1"/>
          </p:cNvPicPr>
          <p:nvPr/>
        </p:nvPicPr>
        <p:blipFill>
          <a:blip r:embed="rId5"/>
          <a:stretch>
            <a:fillRect/>
          </a:stretch>
        </p:blipFill>
        <p:spPr>
          <a:xfrm>
            <a:off x="230708" y="4853875"/>
            <a:ext cx="4099718" cy="1826930"/>
          </a:xfrm>
          <a:prstGeom prst="rect">
            <a:avLst/>
          </a:prstGeom>
        </p:spPr>
      </p:pic>
      <p:pic>
        <p:nvPicPr>
          <p:cNvPr id="6" name="Picture 5">
            <a:extLst>
              <a:ext uri="{FF2B5EF4-FFF2-40B4-BE49-F238E27FC236}">
                <a16:creationId xmlns:a16="http://schemas.microsoft.com/office/drawing/2014/main" id="{1B89EDD7-ED20-4F08-B2CA-1D01BE644B19}"/>
              </a:ext>
            </a:extLst>
          </p:cNvPr>
          <p:cNvPicPr>
            <a:picLocks noChangeAspect="1"/>
          </p:cNvPicPr>
          <p:nvPr/>
        </p:nvPicPr>
        <p:blipFill>
          <a:blip r:embed="rId6"/>
          <a:stretch>
            <a:fillRect/>
          </a:stretch>
        </p:blipFill>
        <p:spPr>
          <a:xfrm>
            <a:off x="2413844" y="2819798"/>
            <a:ext cx="1724025" cy="1647825"/>
          </a:xfrm>
          <a:prstGeom prst="rect">
            <a:avLst/>
          </a:prstGeom>
        </p:spPr>
      </p:pic>
    </p:spTree>
    <p:extLst>
      <p:ext uri="{BB962C8B-B14F-4D97-AF65-F5344CB8AC3E}">
        <p14:creationId xmlns:p14="http://schemas.microsoft.com/office/powerpoint/2010/main" val="2563231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2C6D-2CA9-4BCA-A6A6-6E27FB433B75}"/>
              </a:ext>
            </a:extLst>
          </p:cNvPr>
          <p:cNvSpPr>
            <a:spLocks noGrp="1"/>
          </p:cNvSpPr>
          <p:nvPr>
            <p:ph type="title"/>
          </p:nvPr>
        </p:nvSpPr>
        <p:spPr/>
        <p:txBody>
          <a:bodyPr/>
          <a:lstStyle/>
          <a:p>
            <a:r>
              <a:rPr lang="en-GB" dirty="0"/>
              <a:t>How can I help my child at home?</a:t>
            </a:r>
          </a:p>
        </p:txBody>
      </p:sp>
      <p:sp>
        <p:nvSpPr>
          <p:cNvPr id="4" name="TextBox 3">
            <a:extLst>
              <a:ext uri="{FF2B5EF4-FFF2-40B4-BE49-F238E27FC236}">
                <a16:creationId xmlns:a16="http://schemas.microsoft.com/office/drawing/2014/main" id="{12DC543F-CABA-4A54-B93A-B84814E0DD1A}"/>
              </a:ext>
            </a:extLst>
          </p:cNvPr>
          <p:cNvSpPr txBox="1"/>
          <p:nvPr/>
        </p:nvSpPr>
        <p:spPr>
          <a:xfrm>
            <a:off x="683568" y="1556792"/>
            <a:ext cx="8003232" cy="3539430"/>
          </a:xfrm>
          <a:prstGeom prst="rect">
            <a:avLst/>
          </a:prstGeom>
          <a:noFill/>
        </p:spPr>
        <p:txBody>
          <a:bodyPr wrap="square" rtlCol="0">
            <a:spAutoFit/>
          </a:bodyPr>
          <a:lstStyle/>
          <a:p>
            <a:pPr marL="285750" indent="-285750">
              <a:buFont typeface="Arial" panose="020B0604020202020204" pitchFamily="34" charset="0"/>
              <a:buChar char="•"/>
            </a:pPr>
            <a:r>
              <a:rPr lang="en-GB" sz="2800" dirty="0"/>
              <a:t>Spelling red words from memory</a:t>
            </a:r>
          </a:p>
          <a:p>
            <a:endParaRPr lang="en-GB" sz="2800" dirty="0"/>
          </a:p>
          <a:p>
            <a:pPr marL="285750" indent="-285750">
              <a:buFont typeface="Arial" panose="020B0604020202020204" pitchFamily="34" charset="0"/>
              <a:buChar char="•"/>
            </a:pPr>
            <a:r>
              <a:rPr lang="en-GB" sz="2800" dirty="0"/>
              <a:t>Encourage your child to write sentences at home using finger spaces, full stops and capital letters.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Practise handwriting- correct letter formation, size of letters need to be consistent.</a:t>
            </a:r>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119291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72D4-B884-4A44-B182-930F490EEAF1}"/>
              </a:ext>
            </a:extLst>
          </p:cNvPr>
          <p:cNvSpPr>
            <a:spLocks noGrp="1"/>
          </p:cNvSpPr>
          <p:nvPr>
            <p:ph type="title"/>
          </p:nvPr>
        </p:nvSpPr>
        <p:spPr/>
        <p:txBody>
          <a:bodyPr/>
          <a:lstStyle/>
          <a:p>
            <a:r>
              <a:rPr lang="en-GB" dirty="0"/>
              <a:t>Any questions?</a:t>
            </a:r>
          </a:p>
        </p:txBody>
      </p:sp>
    </p:spTree>
    <p:extLst>
      <p:ext uri="{BB962C8B-B14F-4D97-AF65-F5344CB8AC3E}">
        <p14:creationId xmlns:p14="http://schemas.microsoft.com/office/powerpoint/2010/main" val="38859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2502084"/>
            <a:ext cx="1656184" cy="523220"/>
          </a:xfrm>
          <a:prstGeom prst="rect">
            <a:avLst/>
          </a:prstGeom>
          <a:noFill/>
        </p:spPr>
        <p:txBody>
          <a:bodyPr wrap="square" rtlCol="0">
            <a:spAutoFit/>
          </a:bodyPr>
          <a:lstStyle/>
          <a:p>
            <a:pPr algn="ctr"/>
            <a:r>
              <a:rPr lang="en-GB" sz="2800" dirty="0"/>
              <a:t>Concrete</a:t>
            </a:r>
          </a:p>
        </p:txBody>
      </p:sp>
      <p:sp>
        <p:nvSpPr>
          <p:cNvPr id="5" name="Rectangle 4"/>
          <p:cNvSpPr/>
          <p:nvPr/>
        </p:nvSpPr>
        <p:spPr>
          <a:xfrm>
            <a:off x="6897891" y="2514441"/>
            <a:ext cx="1399422" cy="523220"/>
          </a:xfrm>
          <a:prstGeom prst="rect">
            <a:avLst/>
          </a:prstGeom>
        </p:spPr>
        <p:txBody>
          <a:bodyPr wrap="none">
            <a:spAutoFit/>
          </a:bodyPr>
          <a:lstStyle/>
          <a:p>
            <a:pPr algn="ctr"/>
            <a:r>
              <a:rPr lang="en-GB" sz="2800" dirty="0"/>
              <a:t>Abstract</a:t>
            </a:r>
          </a:p>
        </p:txBody>
      </p:sp>
      <p:sp>
        <p:nvSpPr>
          <p:cNvPr id="6" name="Rectangle 5"/>
          <p:cNvSpPr/>
          <p:nvPr/>
        </p:nvSpPr>
        <p:spPr>
          <a:xfrm>
            <a:off x="3599731" y="2492896"/>
            <a:ext cx="1608423" cy="523220"/>
          </a:xfrm>
          <a:prstGeom prst="rect">
            <a:avLst/>
          </a:prstGeom>
        </p:spPr>
        <p:txBody>
          <a:bodyPr wrap="square">
            <a:spAutoFit/>
          </a:bodyPr>
          <a:lstStyle/>
          <a:p>
            <a:pPr algn="ctr"/>
            <a:r>
              <a:rPr lang="en-GB" sz="2800" dirty="0"/>
              <a:t>Pictorial</a:t>
            </a:r>
          </a:p>
        </p:txBody>
      </p:sp>
      <p:sp>
        <p:nvSpPr>
          <p:cNvPr id="7" name="TextBox 6"/>
          <p:cNvSpPr txBox="1"/>
          <p:nvPr/>
        </p:nvSpPr>
        <p:spPr>
          <a:xfrm>
            <a:off x="1607592" y="1215905"/>
            <a:ext cx="5832648" cy="461665"/>
          </a:xfrm>
          <a:prstGeom prst="rect">
            <a:avLst/>
          </a:prstGeom>
          <a:noFill/>
        </p:spPr>
        <p:txBody>
          <a:bodyPr wrap="square" rtlCol="0">
            <a:spAutoFit/>
          </a:bodyPr>
          <a:lstStyle/>
          <a:p>
            <a:r>
              <a:rPr lang="en-GB" sz="2400" i="1" dirty="0">
                <a:solidFill>
                  <a:srgbClr val="FF0000"/>
                </a:solidFill>
              </a:rPr>
              <a:t>The development of mathematical strategies. </a:t>
            </a:r>
          </a:p>
        </p:txBody>
      </p:sp>
      <p:cxnSp>
        <p:nvCxnSpPr>
          <p:cNvPr id="9" name="Straight Arrow Connector 8"/>
          <p:cNvCxnSpPr/>
          <p:nvPr/>
        </p:nvCxnSpPr>
        <p:spPr>
          <a:xfrm>
            <a:off x="2020450" y="2132856"/>
            <a:ext cx="5359862" cy="0"/>
          </a:xfrm>
          <a:prstGeom prst="straightConnector1">
            <a:avLst/>
          </a:prstGeom>
          <a:ln w="762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 name="Oval 1"/>
          <p:cNvSpPr/>
          <p:nvPr/>
        </p:nvSpPr>
        <p:spPr>
          <a:xfrm>
            <a:off x="3254618" y="3356992"/>
            <a:ext cx="1200094" cy="12241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676316" y="3356992"/>
            <a:ext cx="1200094" cy="12241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923869" y="4607695"/>
            <a:ext cx="1200094" cy="12241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328115" y="3430671"/>
            <a:ext cx="1036298" cy="1077218"/>
          </a:xfrm>
          <a:prstGeom prst="rect">
            <a:avLst/>
          </a:prstGeom>
          <a:noFill/>
        </p:spPr>
        <p:txBody>
          <a:bodyPr wrap="square" rtlCol="0">
            <a:spAutoFit/>
          </a:bodyPr>
          <a:lstStyle/>
          <a:p>
            <a:pPr algn="ctr"/>
            <a:r>
              <a:rPr lang="en-GB" sz="3200" dirty="0"/>
              <a:t>XX</a:t>
            </a:r>
          </a:p>
          <a:p>
            <a:pPr algn="ctr"/>
            <a:r>
              <a:rPr lang="en-GB" sz="3200" dirty="0"/>
              <a:t>XX</a:t>
            </a:r>
            <a:endParaRPr lang="en-GB" sz="4000" dirty="0"/>
          </a:p>
        </p:txBody>
      </p:sp>
      <p:sp>
        <p:nvSpPr>
          <p:cNvPr id="12" name="Rectangle 11"/>
          <p:cNvSpPr/>
          <p:nvPr/>
        </p:nvSpPr>
        <p:spPr>
          <a:xfrm>
            <a:off x="4880661" y="3407366"/>
            <a:ext cx="766555" cy="1200329"/>
          </a:xfrm>
          <a:prstGeom prst="rect">
            <a:avLst/>
          </a:prstGeom>
        </p:spPr>
        <p:txBody>
          <a:bodyPr wrap="none">
            <a:spAutoFit/>
          </a:bodyPr>
          <a:lstStyle/>
          <a:p>
            <a:pPr algn="ctr"/>
            <a:r>
              <a:rPr lang="en-GB" sz="3600" dirty="0"/>
              <a:t>XX</a:t>
            </a:r>
          </a:p>
          <a:p>
            <a:pPr algn="ctr"/>
            <a:r>
              <a:rPr lang="en-GB" sz="3600" dirty="0"/>
              <a:t>XX </a:t>
            </a:r>
          </a:p>
        </p:txBody>
      </p:sp>
      <p:sp>
        <p:nvSpPr>
          <p:cNvPr id="13" name="Rectangle 12"/>
          <p:cNvSpPr/>
          <p:nvPr/>
        </p:nvSpPr>
        <p:spPr>
          <a:xfrm>
            <a:off x="4215898" y="4754613"/>
            <a:ext cx="611066" cy="1077218"/>
          </a:xfrm>
          <a:prstGeom prst="rect">
            <a:avLst/>
          </a:prstGeom>
        </p:spPr>
        <p:txBody>
          <a:bodyPr wrap="none">
            <a:spAutoFit/>
          </a:bodyPr>
          <a:lstStyle/>
          <a:p>
            <a:pPr algn="ctr"/>
            <a:r>
              <a:rPr lang="en-GB" sz="3200" dirty="0"/>
              <a:t>XX</a:t>
            </a:r>
          </a:p>
          <a:p>
            <a:pPr algn="ctr"/>
            <a:r>
              <a:rPr lang="en-GB" sz="3200" dirty="0"/>
              <a:t>XX</a:t>
            </a:r>
            <a:endParaRPr lang="en-GB" sz="4000" dirty="0"/>
          </a:p>
        </p:txBody>
      </p:sp>
      <p:sp>
        <p:nvSpPr>
          <p:cNvPr id="14" name="TextBox 13"/>
          <p:cNvSpPr txBox="1"/>
          <p:nvPr/>
        </p:nvSpPr>
        <p:spPr>
          <a:xfrm>
            <a:off x="6516216" y="3340151"/>
            <a:ext cx="2162772" cy="707886"/>
          </a:xfrm>
          <a:prstGeom prst="rect">
            <a:avLst/>
          </a:prstGeom>
          <a:noFill/>
        </p:spPr>
        <p:txBody>
          <a:bodyPr wrap="none" rtlCol="0">
            <a:spAutoFit/>
          </a:bodyPr>
          <a:lstStyle/>
          <a:p>
            <a:r>
              <a:rPr lang="en-GB" sz="4000" dirty="0"/>
              <a:t>3 x 4 = 12</a:t>
            </a:r>
          </a:p>
        </p:txBody>
      </p:sp>
      <p:pic>
        <p:nvPicPr>
          <p:cNvPr id="15" name="Picture 14"/>
          <p:cNvPicPr/>
          <p:nvPr/>
        </p:nvPicPr>
        <p:blipFill>
          <a:blip r:embed="rId2"/>
          <a:stretch>
            <a:fillRect/>
          </a:stretch>
        </p:blipFill>
        <p:spPr>
          <a:xfrm>
            <a:off x="249597" y="3145781"/>
            <a:ext cx="2524125" cy="2686050"/>
          </a:xfrm>
          <a:prstGeom prst="rect">
            <a:avLst/>
          </a:prstGeom>
        </p:spPr>
      </p:pic>
    </p:spTree>
    <p:extLst>
      <p:ext uri="{BB962C8B-B14F-4D97-AF65-F5344CB8AC3E}">
        <p14:creationId xmlns:p14="http://schemas.microsoft.com/office/powerpoint/2010/main" val="287814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2 Maths</a:t>
            </a:r>
          </a:p>
        </p:txBody>
      </p:sp>
      <p:sp>
        <p:nvSpPr>
          <p:cNvPr id="4" name="Rectangle 3"/>
          <p:cNvSpPr/>
          <p:nvPr/>
        </p:nvSpPr>
        <p:spPr>
          <a:xfrm>
            <a:off x="530205" y="2313453"/>
            <a:ext cx="8208912" cy="4247317"/>
          </a:xfrm>
          <a:prstGeom prst="rect">
            <a:avLst/>
          </a:prstGeom>
        </p:spPr>
        <p:txBody>
          <a:bodyPr wrap="square">
            <a:spAutoFit/>
          </a:bodyPr>
          <a:lstStyle/>
          <a:p>
            <a:r>
              <a:rPr lang="en-GB" dirty="0"/>
              <a:t>What a typical lesson looks like:</a:t>
            </a:r>
          </a:p>
          <a:p>
            <a:endParaRPr lang="en-GB" dirty="0"/>
          </a:p>
          <a:p>
            <a:pPr marL="285750" lvl="0" indent="-285750">
              <a:buFont typeface="Arial" panose="020B0604020202020204" pitchFamily="34" charset="0"/>
              <a:buChar char="•"/>
            </a:pPr>
            <a:r>
              <a:rPr lang="en-GB" dirty="0"/>
              <a:t>Warm-up mental arithmetic e.g. counting in 10s, 5s, 2s, and 3s and number bonds to 20 </a:t>
            </a:r>
          </a:p>
          <a:p>
            <a:pPr lvl="0"/>
            <a:endParaRPr lang="en-GB" dirty="0"/>
          </a:p>
          <a:p>
            <a:pPr marL="285750" lvl="0" indent="-285750">
              <a:buFont typeface="Arial" panose="020B0604020202020204" pitchFamily="34" charset="0"/>
              <a:buChar char="•"/>
            </a:pPr>
            <a:r>
              <a:rPr lang="en-GB" dirty="0"/>
              <a:t>Whole class input to introduce or consolidate learning</a:t>
            </a:r>
          </a:p>
          <a:p>
            <a:pPr lvl="0"/>
            <a:endParaRPr lang="en-GB" dirty="0"/>
          </a:p>
          <a:p>
            <a:pPr marL="285750" lvl="0" indent="-285750">
              <a:buFont typeface="Arial" panose="020B0604020202020204" pitchFamily="34" charset="0"/>
              <a:buChar char="•"/>
            </a:pPr>
            <a:r>
              <a:rPr lang="en-GB" dirty="0"/>
              <a:t>Independent work or small group work to develop fluency (adult supported where necessary)</a:t>
            </a:r>
          </a:p>
          <a:p>
            <a:pPr lvl="0"/>
            <a:endParaRPr lang="en-GB" dirty="0"/>
          </a:p>
          <a:p>
            <a:pPr marL="285750" lvl="0" indent="-285750">
              <a:buFont typeface="Arial" panose="020B0604020202020204" pitchFamily="34" charset="0"/>
              <a:buChar char="•"/>
            </a:pPr>
            <a:r>
              <a:rPr lang="en-GB" dirty="0"/>
              <a:t>Once fluent children directed towards problem solving and reasoning (chilli challenges)</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Round- up of learning by discussing efficient strategies and identify next steps</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9263" y="5085184"/>
            <a:ext cx="576801" cy="524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0205" y="1340767"/>
            <a:ext cx="8362275" cy="646331"/>
          </a:xfrm>
          <a:prstGeom prst="rect">
            <a:avLst/>
          </a:prstGeom>
          <a:noFill/>
        </p:spPr>
        <p:txBody>
          <a:bodyPr wrap="square" rtlCol="0">
            <a:spAutoFit/>
          </a:bodyPr>
          <a:lstStyle/>
          <a:p>
            <a:r>
              <a:rPr lang="en-GB" dirty="0">
                <a:solidFill>
                  <a:srgbClr val="FF0000"/>
                </a:solidFill>
              </a:rPr>
              <a:t>SODA</a:t>
            </a:r>
            <a:r>
              <a:rPr lang="en-GB" dirty="0"/>
              <a:t> (Start of the Day Activity) : Each day the children complete an arithmetic question or a word problem.</a:t>
            </a:r>
          </a:p>
        </p:txBody>
      </p:sp>
    </p:spTree>
    <p:extLst>
      <p:ext uri="{BB962C8B-B14F-4D97-AF65-F5344CB8AC3E}">
        <p14:creationId xmlns:p14="http://schemas.microsoft.com/office/powerpoint/2010/main" val="105947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a:t>Mastery</a:t>
            </a:r>
          </a:p>
        </p:txBody>
      </p:sp>
      <p:sp>
        <p:nvSpPr>
          <p:cNvPr id="3" name="Content Placeholder 2"/>
          <p:cNvSpPr>
            <a:spLocks noGrp="1"/>
          </p:cNvSpPr>
          <p:nvPr>
            <p:ph idx="1"/>
          </p:nvPr>
        </p:nvSpPr>
        <p:spPr>
          <a:xfrm>
            <a:off x="457200" y="1268760"/>
            <a:ext cx="8229600" cy="5589240"/>
          </a:xfrm>
        </p:spPr>
        <p:txBody>
          <a:bodyPr>
            <a:normAutofit/>
          </a:bodyPr>
          <a:lstStyle/>
          <a:p>
            <a:r>
              <a:rPr lang="en-GB" sz="2800" dirty="0"/>
              <a:t>Don’t confuse fluency with mastery.</a:t>
            </a:r>
          </a:p>
          <a:p>
            <a:r>
              <a:rPr lang="en-GB" sz="2800" dirty="0"/>
              <a:t>Completing 10 or more calculations is being fluent, it doesn’t mean they have mastered the concept.</a:t>
            </a:r>
          </a:p>
          <a:p>
            <a:r>
              <a:rPr lang="en-GB" sz="2800" dirty="0"/>
              <a:t>Mastery means being able to solve problems and reason about their learning. For example:</a:t>
            </a:r>
          </a:p>
          <a:p>
            <a:pPr marL="1314450" lvl="2" indent="-514350" algn="just">
              <a:buFont typeface="+mj-lt"/>
              <a:buAutoNum type="arabicPeriod"/>
            </a:pPr>
            <a:r>
              <a:rPr lang="en-GB" sz="2800" dirty="0">
                <a:solidFill>
                  <a:srgbClr val="0070C0"/>
                </a:solidFill>
              </a:rPr>
              <a:t>Can you explain your strategy?</a:t>
            </a:r>
          </a:p>
          <a:p>
            <a:pPr marL="1314450" lvl="2" indent="-514350" algn="just">
              <a:buFont typeface="+mj-lt"/>
              <a:buAutoNum type="arabicPeriod"/>
            </a:pPr>
            <a:r>
              <a:rPr lang="en-GB" sz="2800" dirty="0">
                <a:solidFill>
                  <a:srgbClr val="0070C0"/>
                </a:solidFill>
              </a:rPr>
              <a:t>Can you draw it?</a:t>
            </a:r>
          </a:p>
          <a:p>
            <a:pPr marL="1314450" lvl="2" indent="-514350" algn="just">
              <a:buFont typeface="+mj-lt"/>
              <a:buAutoNum type="arabicPeriod"/>
            </a:pPr>
            <a:r>
              <a:rPr lang="en-GB" sz="2800" dirty="0">
                <a:solidFill>
                  <a:srgbClr val="0070C0"/>
                </a:solidFill>
              </a:rPr>
              <a:t>Can you show me with coins?</a:t>
            </a:r>
          </a:p>
          <a:p>
            <a:pPr marL="1314450" lvl="2" indent="-514350" algn="just">
              <a:buFont typeface="+mj-lt"/>
              <a:buAutoNum type="arabicPeriod"/>
            </a:pPr>
            <a:r>
              <a:rPr lang="en-GB" sz="2800" dirty="0">
                <a:solidFill>
                  <a:srgbClr val="0070C0"/>
                </a:solidFill>
              </a:rPr>
              <a:t>Can you find the most efficient method?</a:t>
            </a:r>
          </a:p>
          <a:p>
            <a:endParaRPr lang="en-GB" dirty="0"/>
          </a:p>
        </p:txBody>
      </p:sp>
    </p:spTree>
    <p:extLst>
      <p:ext uri="{BB962C8B-B14F-4D97-AF65-F5344CB8AC3E}">
        <p14:creationId xmlns:p14="http://schemas.microsoft.com/office/powerpoint/2010/main" val="295022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n-GB" dirty="0"/>
              <a:t>Practical ideas for helping at home</a:t>
            </a:r>
          </a:p>
        </p:txBody>
      </p:sp>
      <p:sp>
        <p:nvSpPr>
          <p:cNvPr id="3" name="Content Placeholder 2"/>
          <p:cNvSpPr>
            <a:spLocks noGrp="1"/>
          </p:cNvSpPr>
          <p:nvPr>
            <p:ph idx="1"/>
          </p:nvPr>
        </p:nvSpPr>
        <p:spPr>
          <a:xfrm>
            <a:off x="457200" y="1196752"/>
            <a:ext cx="8229600" cy="5141167"/>
          </a:xfrm>
        </p:spPr>
        <p:txBody>
          <a:bodyPr>
            <a:normAutofit fontScale="62500" lnSpcReduction="20000"/>
          </a:bodyPr>
          <a:lstStyle/>
          <a:p>
            <a:r>
              <a:rPr lang="en-GB" sz="3600" dirty="0"/>
              <a:t>Counting to 100 forwards and backwards in 1s, 2s, 5s and 10s</a:t>
            </a:r>
          </a:p>
          <a:p>
            <a:endParaRPr lang="en-GB" sz="3600" dirty="0"/>
          </a:p>
          <a:p>
            <a:r>
              <a:rPr lang="en-GB" sz="3600" dirty="0"/>
              <a:t>Ensure they can form their numbers correctly</a:t>
            </a:r>
          </a:p>
          <a:p>
            <a:endParaRPr lang="en-GB" sz="3600" dirty="0">
              <a:hlinkClick r:id="rId2"/>
            </a:endParaRPr>
          </a:p>
          <a:p>
            <a:r>
              <a:rPr lang="en-GB" sz="3600" dirty="0"/>
              <a:t>Write numbers using correct place value</a:t>
            </a:r>
          </a:p>
          <a:p>
            <a:endParaRPr lang="en-GB" sz="3600" dirty="0">
              <a:hlinkClick r:id="rId2"/>
            </a:endParaRPr>
          </a:p>
          <a:p>
            <a:r>
              <a:rPr lang="en-GB" sz="3600" dirty="0"/>
              <a:t>Recognise coins and notes</a:t>
            </a:r>
          </a:p>
          <a:p>
            <a:endParaRPr lang="en-GB" sz="3600" dirty="0">
              <a:hlinkClick r:id="rId2"/>
            </a:endParaRPr>
          </a:p>
          <a:p>
            <a:r>
              <a:rPr lang="en-GB" sz="3600" dirty="0"/>
              <a:t>Verbal recall of number bonds to 10, 20 and 100</a:t>
            </a:r>
            <a:endParaRPr lang="en-GB" sz="3600" dirty="0">
              <a:hlinkClick r:id="rId2"/>
            </a:endParaRPr>
          </a:p>
          <a:p>
            <a:pPr marL="0" indent="0">
              <a:buNone/>
            </a:pPr>
            <a:endParaRPr lang="en-GB" sz="1600" dirty="0">
              <a:hlinkClick r:id="rId2"/>
            </a:endParaRPr>
          </a:p>
          <a:p>
            <a:endParaRPr lang="en-GB" sz="1600" dirty="0">
              <a:hlinkClick r:id="rId2"/>
            </a:endParaRPr>
          </a:p>
          <a:p>
            <a:endParaRPr lang="en-GB" sz="1600" dirty="0">
              <a:hlinkClick r:id="rId2"/>
            </a:endParaRPr>
          </a:p>
          <a:p>
            <a:endParaRPr lang="en-GB" sz="1600" dirty="0">
              <a:hlinkClick r:id="rId2"/>
            </a:endParaRPr>
          </a:p>
          <a:p>
            <a:r>
              <a:rPr lang="en-GB" sz="1700" dirty="0">
                <a:hlinkClick r:id="rId2"/>
              </a:rPr>
              <a:t>http://www.primaryhomeworkhelp.co.uk/maths/index.html</a:t>
            </a:r>
            <a:r>
              <a:rPr lang="en-GB" sz="1700" dirty="0"/>
              <a:t> </a:t>
            </a:r>
          </a:p>
          <a:p>
            <a:endParaRPr lang="en-GB" sz="2300" dirty="0"/>
          </a:p>
          <a:p>
            <a:r>
              <a:rPr lang="en-GB" sz="2300" dirty="0">
                <a:hlinkClick r:id="rId3"/>
              </a:rPr>
              <a:t>https://www.topmarks.co.uk/</a:t>
            </a:r>
            <a:r>
              <a:rPr lang="en-GB" sz="2300" dirty="0"/>
              <a:t> </a:t>
            </a:r>
          </a:p>
          <a:p>
            <a:endParaRPr lang="en-GB" sz="2300" dirty="0"/>
          </a:p>
          <a:p>
            <a:r>
              <a:rPr lang="en-GB" sz="2300" dirty="0">
                <a:hlinkClick r:id="rId4"/>
              </a:rPr>
              <a:t>http://www.ictgames.com/resources.html</a:t>
            </a:r>
            <a:r>
              <a:rPr lang="en-GB" sz="2300" dirty="0"/>
              <a:t> </a:t>
            </a:r>
          </a:p>
          <a:p>
            <a:endParaRPr lang="en-GB" dirty="0"/>
          </a:p>
        </p:txBody>
      </p:sp>
    </p:spTree>
    <p:extLst>
      <p:ext uri="{BB962C8B-B14F-4D97-AF65-F5344CB8AC3E}">
        <p14:creationId xmlns:p14="http://schemas.microsoft.com/office/powerpoint/2010/main" val="303370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824" y="980728"/>
            <a:ext cx="8229600" cy="4525963"/>
          </a:xfrm>
        </p:spPr>
        <p:txBody>
          <a:bodyPr/>
          <a:lstStyle/>
          <a:p>
            <a:pPr marL="0" indent="0">
              <a:buNone/>
            </a:pPr>
            <a:r>
              <a:rPr lang="en-GB" dirty="0"/>
              <a:t>Any questions?</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91832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TotalTime>
  <Words>1573</Words>
  <Application>Microsoft Office PowerPoint</Application>
  <PresentationFormat>On-screen Show (4:3)</PresentationFormat>
  <Paragraphs>288</Paragraphs>
  <Slides>47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Comic Sans MS</vt:lpstr>
      <vt:lpstr>Times New Roman</vt:lpstr>
      <vt:lpstr>Wingdings</vt:lpstr>
      <vt:lpstr>Office Theme</vt:lpstr>
      <vt:lpstr>Willow Bank Infant School</vt:lpstr>
      <vt:lpstr>Year  2 Maths</vt:lpstr>
      <vt:lpstr>Year  2 Maths</vt:lpstr>
      <vt:lpstr>PowerPoint Presentation</vt:lpstr>
      <vt:lpstr>PowerPoint Presentation</vt:lpstr>
      <vt:lpstr>Year 2 Maths</vt:lpstr>
      <vt:lpstr>Mastery</vt:lpstr>
      <vt:lpstr>Practical ideas for helping at home</vt:lpstr>
      <vt:lpstr>PowerPoint Presentation</vt:lpstr>
      <vt:lpstr>Phonics</vt:lpstr>
      <vt:lpstr>Phonics</vt:lpstr>
      <vt:lpstr>PowerPoint Presentation</vt:lpstr>
      <vt:lpstr>Enunciation </vt:lpstr>
      <vt:lpstr>Phoneme fingers (Fred Fingers) to help with oral blending ml</vt:lpstr>
      <vt:lpstr>PowerPoint Presentation</vt:lpstr>
      <vt:lpstr>PowerPoint Presentation</vt:lpstr>
      <vt:lpstr>Tricky (Red) Words</vt:lpstr>
      <vt:lpstr>A Phonics Lesson</vt:lpstr>
      <vt:lpstr>Phonics Screening Test</vt:lpstr>
      <vt:lpstr>Practical ideas for helping at home</vt:lpstr>
      <vt:lpstr>Any questions?</vt:lpstr>
      <vt:lpstr>Reading</vt:lpstr>
      <vt:lpstr>PowerPoint Presentation</vt:lpstr>
      <vt:lpstr>The Power of Reading</vt:lpstr>
      <vt:lpstr>1:1 Reading and reading at home</vt:lpstr>
      <vt:lpstr>PowerPoint Presentation</vt:lpstr>
      <vt:lpstr>PowerPoint Presentation</vt:lpstr>
      <vt:lpstr>A Storybook Lesson</vt:lpstr>
      <vt:lpstr>How can I help my child?</vt:lpstr>
      <vt:lpstr>Any questions?</vt:lpstr>
      <vt:lpstr>English</vt:lpstr>
      <vt:lpstr>Talk for Writing</vt:lpstr>
      <vt:lpstr>PowerPoint Presentation</vt:lpstr>
      <vt:lpstr>PowerPoint Presentation</vt:lpstr>
      <vt:lpstr>An English Lesson</vt:lpstr>
      <vt:lpstr>An example of a Jumpstart</vt:lpstr>
      <vt:lpstr>An example of Speedwords</vt:lpstr>
      <vt:lpstr>PowerPoint Presentation</vt:lpstr>
      <vt:lpstr>Not all our writing units follow the TfW structure but many features are applied when writing non-fiction texts or when writing poetry.  </vt:lpstr>
      <vt:lpstr>PowerPoint Presentation</vt:lpstr>
      <vt:lpstr>PowerPoint Presentation</vt:lpstr>
      <vt:lpstr>PowerPoint Presentation</vt:lpstr>
      <vt:lpstr>PowerPoint Presentation</vt:lpstr>
      <vt:lpstr>PowerPoint Presentation</vt:lpstr>
      <vt:lpstr>PowerPoint Presentation</vt:lpstr>
      <vt:lpstr>How can I help my child at home?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Willow Bank Infant School</dc:title>
  <dc:creator>Danielle Killick</dc:creator>
  <cp:lastModifiedBy>Hannah Lewis</cp:lastModifiedBy>
  <cp:revision>161</cp:revision>
  <cp:lastPrinted>2021-11-11T16:33:25Z</cp:lastPrinted>
  <dcterms:created xsi:type="dcterms:W3CDTF">2018-09-20T13:15:00Z</dcterms:created>
  <dcterms:modified xsi:type="dcterms:W3CDTF">2021-11-18T18:42:34Z</dcterms:modified>
</cp:coreProperties>
</file>