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93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45363-ED2B-4201-82FB-4B6EBB552F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80359F4-27F2-4CED-BB18-72DA6CF49E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31BAB35-36F1-438A-854D-AA2447037F6C}"/>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8E11A691-F204-44F1-AFD4-6753EF1147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851125-2F06-49DD-9725-2AA109393E05}"/>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269127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0727A-D02F-419B-9DF2-6C26197D056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4F89C1-B085-45B9-B9FE-B26E522D040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D03B9C-06C6-40B3-B512-9F57AEF5A075}"/>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38F50813-223E-4EB3-8737-92B6B82156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B70F4E-5E46-4C27-85BF-6D8BBABAC8A1}"/>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250007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D17444-605C-4D15-9284-98FA0F949C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B243AB-0549-4E5D-BF99-AD37406F479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18381C-EECA-4D7A-9018-CEE0AAE49961}"/>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86DBB3AF-9986-4146-B3D1-61AE96AB8F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4B1FE9-9BFF-4686-BC8F-1C57A7555D28}"/>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403699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AB8B-264C-4443-877D-3CED8847B5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42A7732-FE61-45BB-964D-64B3E4CF7B1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D8809D-F099-4F03-B751-535B7B7A61C5}"/>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05E4EAC1-F930-48E7-B678-179485584C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CA0189-8857-4F3E-B16A-BD9BEFEB7A4D}"/>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3563339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E6406-DC8D-48AE-9075-C8B1EE1398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2FF13A-74CE-47E5-86FE-02455CEA2A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3169F4B-2760-474F-8FAD-B32A9538210C}"/>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BBD5D202-3478-4ADB-8A06-1CE56B94B7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2B2806-EC78-407A-A240-F27F31338936}"/>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1761024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7959-9EE9-4BB7-8D34-1FC2419D2C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2A2E0E-0980-42BF-ACD4-55A3E15233C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9958844-B1E0-4FFD-A83C-F3F06772D0F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250D7A-3430-4FDB-9B65-FECF458DE9A7}"/>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6" name="Footer Placeholder 5">
            <a:extLst>
              <a:ext uri="{FF2B5EF4-FFF2-40B4-BE49-F238E27FC236}">
                <a16:creationId xmlns:a16="http://schemas.microsoft.com/office/drawing/2014/main" id="{4704B132-13E3-4F05-850B-4312E95276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A50777-5BFE-4BB1-BC27-3515C139DCB7}"/>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2301653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8FB5C-42BF-43EB-B5ED-365C825540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43F468-9872-4F6D-8AD2-B702164AC6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4E546F-DDF9-48F4-8AE8-67D867CEF52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945D5ED-A26C-477C-909A-27C8EAB5B9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AF93921-EB46-43BF-AF53-0C4807023C5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5CC22E5-60DA-40A5-B9F5-2D50994CE29C}"/>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8" name="Footer Placeholder 7">
            <a:extLst>
              <a:ext uri="{FF2B5EF4-FFF2-40B4-BE49-F238E27FC236}">
                <a16:creationId xmlns:a16="http://schemas.microsoft.com/office/drawing/2014/main" id="{487567B1-013A-4191-A7C4-6EEED016C89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C2B757-F5A8-46D9-8B02-5016CB46E22D}"/>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337441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3A276-9004-4707-B8DB-8ABE2269F1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2DE076-EC68-48BD-92FA-E88AACC0BC7E}"/>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4" name="Footer Placeholder 3">
            <a:extLst>
              <a:ext uri="{FF2B5EF4-FFF2-40B4-BE49-F238E27FC236}">
                <a16:creationId xmlns:a16="http://schemas.microsoft.com/office/drawing/2014/main" id="{A2B12F25-9BC7-44F1-B60F-E3AB018F3A5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DD9E18-D620-4D4B-B2B1-BDE9EFB2345B}"/>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74332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B42355-CBCA-4FBF-99CF-2AB628F2C7C0}"/>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3" name="Footer Placeholder 2">
            <a:extLst>
              <a:ext uri="{FF2B5EF4-FFF2-40B4-BE49-F238E27FC236}">
                <a16:creationId xmlns:a16="http://schemas.microsoft.com/office/drawing/2014/main" id="{AECFC2B7-5BA1-4E57-AB66-162C706C4D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F79919-9CEB-4DDC-9583-E2CAAA4A0D8E}"/>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306946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2D053-E6BA-454F-8E0E-70AB033BCC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939DCF-2B33-4943-A49A-08ACA43D33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2838B3-B1F2-4DDF-874B-DAF54B8815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AFEB4F4-B972-480B-BA24-F6C3AFE33BC3}"/>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6" name="Footer Placeholder 5">
            <a:extLst>
              <a:ext uri="{FF2B5EF4-FFF2-40B4-BE49-F238E27FC236}">
                <a16:creationId xmlns:a16="http://schemas.microsoft.com/office/drawing/2014/main" id="{9A1F14E2-5DA2-46C5-A109-71C1A35892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AA954F-7946-4ABA-8939-8C3BA79E0E59}"/>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1747948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EC3F9-E8E8-4584-A2AA-17C55F2BDF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E718290-382F-4443-A36C-8FF3394D8E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3D82BDC-B908-48E7-A134-AD4E1ED09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662618-D2C8-4DB5-AC0C-E62AE4ACFD9E}"/>
              </a:ext>
            </a:extLst>
          </p:cNvPr>
          <p:cNvSpPr>
            <a:spLocks noGrp="1"/>
          </p:cNvSpPr>
          <p:nvPr>
            <p:ph type="dt" sz="half" idx="10"/>
          </p:nvPr>
        </p:nvSpPr>
        <p:spPr/>
        <p:txBody>
          <a:bodyPr/>
          <a:lstStyle/>
          <a:p>
            <a:fld id="{95327C04-5296-48BF-BC12-31FDFF87E4C9}" type="datetimeFigureOut">
              <a:rPr lang="en-GB" smtClean="0"/>
              <a:t>07/01/2026</a:t>
            </a:fld>
            <a:endParaRPr lang="en-GB"/>
          </a:p>
        </p:txBody>
      </p:sp>
      <p:sp>
        <p:nvSpPr>
          <p:cNvPr id="6" name="Footer Placeholder 5">
            <a:extLst>
              <a:ext uri="{FF2B5EF4-FFF2-40B4-BE49-F238E27FC236}">
                <a16:creationId xmlns:a16="http://schemas.microsoft.com/office/drawing/2014/main" id="{C808A722-1FAA-42CE-BF08-5CD9CC7EB2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4DBB59-652E-4F7D-9E9B-134E2A7D9931}"/>
              </a:ext>
            </a:extLst>
          </p:cNvPr>
          <p:cNvSpPr>
            <a:spLocks noGrp="1"/>
          </p:cNvSpPr>
          <p:nvPr>
            <p:ph type="sldNum" sz="quarter" idx="12"/>
          </p:nvPr>
        </p:nvSpPr>
        <p:spPr/>
        <p:txBody>
          <a:bodyPr/>
          <a:lstStyle/>
          <a:p>
            <a:fld id="{3F932012-FA93-485C-A5BB-3E5FDBCE59D6}" type="slidenum">
              <a:rPr lang="en-GB" smtClean="0"/>
              <a:t>‹#›</a:t>
            </a:fld>
            <a:endParaRPr lang="en-GB"/>
          </a:p>
        </p:txBody>
      </p:sp>
    </p:spTree>
    <p:extLst>
      <p:ext uri="{BB962C8B-B14F-4D97-AF65-F5344CB8AC3E}">
        <p14:creationId xmlns:p14="http://schemas.microsoft.com/office/powerpoint/2010/main" val="2783200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4836-228A-45F1-9253-127351A8FC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8CD5AB-A7C3-4D48-AE6B-B8115C86FC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323FB2-5B4B-4685-A139-321298AD23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27C04-5296-48BF-BC12-31FDFF87E4C9}" type="datetimeFigureOut">
              <a:rPr lang="en-GB" smtClean="0"/>
              <a:t>07/01/2026</a:t>
            </a:fld>
            <a:endParaRPr lang="en-GB"/>
          </a:p>
        </p:txBody>
      </p:sp>
      <p:sp>
        <p:nvSpPr>
          <p:cNvPr id="5" name="Footer Placeholder 4">
            <a:extLst>
              <a:ext uri="{FF2B5EF4-FFF2-40B4-BE49-F238E27FC236}">
                <a16:creationId xmlns:a16="http://schemas.microsoft.com/office/drawing/2014/main" id="{78F3EB9B-2611-496D-AB0D-422F357F8E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C6DCC9B-64E2-4F54-AD34-28524E8D0A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32012-FA93-485C-A5BB-3E5FDBCE59D6}" type="slidenum">
              <a:rPr lang="en-GB" smtClean="0"/>
              <a:t>‹#›</a:t>
            </a:fld>
            <a:endParaRPr lang="en-GB"/>
          </a:p>
        </p:txBody>
      </p:sp>
    </p:spTree>
    <p:extLst>
      <p:ext uri="{BB962C8B-B14F-4D97-AF65-F5344CB8AC3E}">
        <p14:creationId xmlns:p14="http://schemas.microsoft.com/office/powerpoint/2010/main" val="1251655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EF24E7-19AF-4176-B97C-9CCD40A9DE8F}"/>
              </a:ext>
            </a:extLst>
          </p:cNvPr>
          <p:cNvSpPr txBox="1"/>
          <p:nvPr/>
        </p:nvSpPr>
        <p:spPr>
          <a:xfrm>
            <a:off x="178193" y="50710"/>
            <a:ext cx="3702078" cy="523220"/>
          </a:xfrm>
          <a:prstGeom prst="rect">
            <a:avLst/>
          </a:prstGeom>
          <a:solidFill>
            <a:schemeClr val="accent6">
              <a:lumMod val="60000"/>
              <a:lumOff val="40000"/>
            </a:schemeClr>
          </a:solidFill>
        </p:spPr>
        <p:txBody>
          <a:bodyPr wrap="square" rtlCol="0">
            <a:spAutoFit/>
          </a:bodyPr>
          <a:lstStyle/>
          <a:p>
            <a:pPr algn="ctr"/>
            <a:r>
              <a:rPr lang="en-GB" sz="2800">
                <a:latin typeface="Berlin Sans FB Demi" panose="020E0802020502020306" pitchFamily="34" charset="0"/>
              </a:rPr>
              <a:t>Religious Education  </a:t>
            </a:r>
            <a:endParaRPr lang="en-GB" sz="2800" dirty="0">
              <a:latin typeface="Berlin Sans FB Demi" panose="020E0802020502020306" pitchFamily="34" charset="0"/>
            </a:endParaRPr>
          </a:p>
        </p:txBody>
      </p:sp>
      <p:pic>
        <p:nvPicPr>
          <p:cNvPr id="7" name="Picture 6">
            <a:extLst>
              <a:ext uri="{FF2B5EF4-FFF2-40B4-BE49-F238E27FC236}">
                <a16:creationId xmlns:a16="http://schemas.microsoft.com/office/drawing/2014/main" id="{8CBF6462-D12D-481A-989B-921F2A623B3E}"/>
              </a:ext>
            </a:extLst>
          </p:cNvPr>
          <p:cNvPicPr>
            <a:picLocks noChangeAspect="1"/>
          </p:cNvPicPr>
          <p:nvPr/>
        </p:nvPicPr>
        <p:blipFill>
          <a:blip r:embed="rId2"/>
          <a:stretch>
            <a:fillRect/>
          </a:stretch>
        </p:blipFill>
        <p:spPr>
          <a:xfrm>
            <a:off x="169271" y="630679"/>
            <a:ext cx="442829" cy="476250"/>
          </a:xfrm>
          <a:prstGeom prst="rect">
            <a:avLst/>
          </a:prstGeom>
        </p:spPr>
      </p:pic>
      <p:pic>
        <p:nvPicPr>
          <p:cNvPr id="8" name="Picture 7">
            <a:extLst>
              <a:ext uri="{FF2B5EF4-FFF2-40B4-BE49-F238E27FC236}">
                <a16:creationId xmlns:a16="http://schemas.microsoft.com/office/drawing/2014/main" id="{DA3AD5AA-F700-411F-987B-0DB23483654A}"/>
              </a:ext>
            </a:extLst>
          </p:cNvPr>
          <p:cNvPicPr>
            <a:picLocks noChangeAspect="1"/>
          </p:cNvPicPr>
          <p:nvPr/>
        </p:nvPicPr>
        <p:blipFill>
          <a:blip r:embed="rId3"/>
          <a:stretch>
            <a:fillRect/>
          </a:stretch>
        </p:blipFill>
        <p:spPr>
          <a:xfrm>
            <a:off x="198379" y="2103425"/>
            <a:ext cx="523875" cy="476250"/>
          </a:xfrm>
          <a:prstGeom prst="rect">
            <a:avLst/>
          </a:prstGeom>
        </p:spPr>
      </p:pic>
      <p:sp>
        <p:nvSpPr>
          <p:cNvPr id="10" name="TextBox 9">
            <a:extLst>
              <a:ext uri="{FF2B5EF4-FFF2-40B4-BE49-F238E27FC236}">
                <a16:creationId xmlns:a16="http://schemas.microsoft.com/office/drawing/2014/main" id="{F22AFE0C-226A-46F4-A053-4EC8197564CF}"/>
              </a:ext>
            </a:extLst>
          </p:cNvPr>
          <p:cNvSpPr txBox="1"/>
          <p:nvPr/>
        </p:nvSpPr>
        <p:spPr>
          <a:xfrm>
            <a:off x="4893734" y="1050484"/>
            <a:ext cx="5747360" cy="1169551"/>
          </a:xfrm>
          <a:prstGeom prst="rect">
            <a:avLst/>
          </a:prstGeom>
          <a:solidFill>
            <a:schemeClr val="accent6">
              <a:lumMod val="20000"/>
              <a:lumOff val="80000"/>
            </a:schemeClr>
          </a:solidFill>
        </p:spPr>
        <p:txBody>
          <a:bodyPr wrap="square" rtlCol="0">
            <a:spAutoFit/>
          </a:bodyPr>
          <a:lstStyle/>
          <a:p>
            <a:pPr algn="just"/>
            <a:r>
              <a:rPr lang="en-GB" sz="1000" dirty="0"/>
              <a:t>We aim for children to enjoy and remember their RE learning at Willow Bank Infant school. We aim to make RE lessons progressive, engaging and memorable to embed the learning, knowledge and skills that children need as a secure foundation of understanding the world around them.</a:t>
            </a:r>
          </a:p>
          <a:p>
            <a:pPr algn="just"/>
            <a:r>
              <a:rPr lang="en-GB" sz="1000" dirty="0"/>
              <a:t>We encourage the children to share their own religious experiences/beliefs, traditions and values with their peers, while recognising and respecting each other’s views and developing an awareness of other people having different religious beliefs and experiences. We strive for all children to show respect and kindness when learning about religions.</a:t>
            </a:r>
          </a:p>
        </p:txBody>
      </p:sp>
      <p:sp>
        <p:nvSpPr>
          <p:cNvPr id="11" name="TextBox 10">
            <a:extLst>
              <a:ext uri="{FF2B5EF4-FFF2-40B4-BE49-F238E27FC236}">
                <a16:creationId xmlns:a16="http://schemas.microsoft.com/office/drawing/2014/main" id="{081CF64E-48FB-4000-916A-1ECCB85B99A7}"/>
              </a:ext>
            </a:extLst>
          </p:cNvPr>
          <p:cNvSpPr txBox="1"/>
          <p:nvPr/>
        </p:nvSpPr>
        <p:spPr>
          <a:xfrm>
            <a:off x="5211956" y="596264"/>
            <a:ext cx="4169706" cy="400110"/>
          </a:xfrm>
          <a:prstGeom prst="rect">
            <a:avLst/>
          </a:prstGeom>
          <a:noFill/>
        </p:spPr>
        <p:txBody>
          <a:bodyPr wrap="square" rtlCol="0">
            <a:spAutoFit/>
          </a:bodyPr>
          <a:lstStyle/>
          <a:p>
            <a:r>
              <a:rPr lang="en-GB" sz="2000" dirty="0">
                <a:latin typeface="Berlin Sans FB Demi" panose="020E0802020502020306" pitchFamily="34" charset="0"/>
              </a:rPr>
              <a:t>Intent – We aim to…</a:t>
            </a:r>
          </a:p>
        </p:txBody>
      </p:sp>
      <p:sp>
        <p:nvSpPr>
          <p:cNvPr id="12" name="TextBox 11">
            <a:extLst>
              <a:ext uri="{FF2B5EF4-FFF2-40B4-BE49-F238E27FC236}">
                <a16:creationId xmlns:a16="http://schemas.microsoft.com/office/drawing/2014/main" id="{5E30DCE7-2F64-400C-962B-944C0816797A}"/>
              </a:ext>
            </a:extLst>
          </p:cNvPr>
          <p:cNvSpPr txBox="1"/>
          <p:nvPr/>
        </p:nvSpPr>
        <p:spPr>
          <a:xfrm>
            <a:off x="622767" y="2189257"/>
            <a:ext cx="7242271" cy="400110"/>
          </a:xfrm>
          <a:prstGeom prst="rect">
            <a:avLst/>
          </a:prstGeom>
          <a:noFill/>
        </p:spPr>
        <p:txBody>
          <a:bodyPr wrap="square" rtlCol="0">
            <a:spAutoFit/>
          </a:bodyPr>
          <a:lstStyle/>
          <a:p>
            <a:r>
              <a:rPr lang="en-GB" sz="2000" dirty="0">
                <a:latin typeface="Berlin Sans FB Demi" panose="020E0802020502020306" pitchFamily="34" charset="0"/>
              </a:rPr>
              <a:t>Implementation – How do we achieve this?</a:t>
            </a:r>
          </a:p>
        </p:txBody>
      </p:sp>
      <p:sp>
        <p:nvSpPr>
          <p:cNvPr id="13" name="TextBox 12">
            <a:extLst>
              <a:ext uri="{FF2B5EF4-FFF2-40B4-BE49-F238E27FC236}">
                <a16:creationId xmlns:a16="http://schemas.microsoft.com/office/drawing/2014/main" id="{A61B8466-1A1D-49B6-AF37-B2948677450C}"/>
              </a:ext>
            </a:extLst>
          </p:cNvPr>
          <p:cNvSpPr txBox="1"/>
          <p:nvPr/>
        </p:nvSpPr>
        <p:spPr>
          <a:xfrm>
            <a:off x="161663" y="2639094"/>
            <a:ext cx="11852144" cy="1015663"/>
          </a:xfrm>
          <a:prstGeom prst="rect">
            <a:avLst/>
          </a:prstGeom>
          <a:solidFill>
            <a:schemeClr val="accent6">
              <a:lumMod val="20000"/>
              <a:lumOff val="80000"/>
            </a:schemeClr>
          </a:solidFill>
        </p:spPr>
        <p:txBody>
          <a:bodyPr wrap="square" rtlCol="0">
            <a:spAutoFit/>
          </a:bodyPr>
          <a:lstStyle/>
          <a:p>
            <a:pPr algn="just"/>
            <a:r>
              <a:rPr lang="en-GB" sz="1000" dirty="0"/>
              <a:t>Both Willow Bank Infant and Junior schools have planned a progressive curriculum which builds on prior learning, based on Berkshire SACRE and the National Association of Teachers of Religious Education (NATRE). Our curriculum has been designed in collaboration with RE leaders at other local schools. For each unit of work we follow a key thread of a syllabus question which we refer back to throughout a unit of work. We tailor the NATRE resources appropriately to ensure they follow our school pedagogical approaches, such as introducing key vocabulary in purple font and providing opportunities for talk partner discussion. We also have teacher-planned units for Berkshire SACRE content which is not covered by NATRE. These also follow a key syllabus question and have been carefully thought out to ensure there is full coverage of RE across the school. </a:t>
            </a:r>
          </a:p>
          <a:p>
            <a:pPr algn="just"/>
            <a:r>
              <a:rPr lang="en-GB" sz="1000" dirty="0"/>
              <a:t>Our children also have opportunity to visit Woodley Baptist Church and St Johns Church to enhance their learning. We welcome speakers into school who share their faith beliefs with the children. We hold special community events, such as: decorating the St John’s church Christmas tree, planning Diwali activities and singing carols around the Christmas tree. </a:t>
            </a:r>
          </a:p>
        </p:txBody>
      </p:sp>
      <p:sp>
        <p:nvSpPr>
          <p:cNvPr id="15" name="TextBox 14">
            <a:extLst>
              <a:ext uri="{FF2B5EF4-FFF2-40B4-BE49-F238E27FC236}">
                <a16:creationId xmlns:a16="http://schemas.microsoft.com/office/drawing/2014/main" id="{5A39CF5E-2011-4CE3-9249-53883B28D45D}"/>
              </a:ext>
            </a:extLst>
          </p:cNvPr>
          <p:cNvSpPr txBox="1"/>
          <p:nvPr/>
        </p:nvSpPr>
        <p:spPr>
          <a:xfrm>
            <a:off x="142613" y="4275610"/>
            <a:ext cx="3392324" cy="2246769"/>
          </a:xfrm>
          <a:prstGeom prst="rect">
            <a:avLst/>
          </a:prstGeom>
          <a:solidFill>
            <a:schemeClr val="accent6">
              <a:lumMod val="20000"/>
              <a:lumOff val="80000"/>
            </a:schemeClr>
          </a:solidFill>
        </p:spPr>
        <p:txBody>
          <a:bodyPr wrap="square" rtlCol="0">
            <a:spAutoFit/>
          </a:bodyPr>
          <a:lstStyle/>
          <a:p>
            <a:r>
              <a:rPr lang="en-GB" sz="1000" b="1" dirty="0"/>
              <a:t>In EYFS:</a:t>
            </a:r>
          </a:p>
          <a:p>
            <a:pPr marL="171450" indent="-171450">
              <a:buFont typeface="Arial" panose="020B0604020202020204" pitchFamily="34" charset="0"/>
              <a:buChar char="•"/>
            </a:pPr>
            <a:r>
              <a:rPr lang="en-GB" sz="1000" dirty="0"/>
              <a:t>What does it mean to be kind?</a:t>
            </a:r>
          </a:p>
          <a:p>
            <a:pPr marL="171450" indent="-171450">
              <a:buFont typeface="Arial" panose="020B0604020202020204" pitchFamily="34" charset="0"/>
              <a:buChar char="•"/>
            </a:pPr>
            <a:r>
              <a:rPr lang="en-GB" sz="1000" dirty="0"/>
              <a:t>Why are some items special?</a:t>
            </a:r>
          </a:p>
          <a:p>
            <a:pPr marL="171450" indent="-171450">
              <a:buFont typeface="Arial" panose="020B0604020202020204" pitchFamily="34" charset="0"/>
              <a:buChar char="•"/>
            </a:pPr>
            <a:r>
              <a:rPr lang="en-GB" sz="1000" dirty="0"/>
              <a:t>Where do we belong?</a:t>
            </a:r>
          </a:p>
          <a:p>
            <a:r>
              <a:rPr lang="en-GB" sz="1000" b="1" dirty="0"/>
              <a:t>In Year 1:</a:t>
            </a:r>
          </a:p>
          <a:p>
            <a:pPr marL="171450" indent="-171450">
              <a:buFont typeface="Arial" panose="020B0604020202020204" pitchFamily="34" charset="0"/>
              <a:buChar char="•"/>
            </a:pPr>
            <a:r>
              <a:rPr lang="en-GB" sz="1000" dirty="0"/>
              <a:t>What does it mean to belong to a faith in a community?</a:t>
            </a:r>
          </a:p>
          <a:p>
            <a:pPr marL="171450" indent="-171450">
              <a:buFont typeface="Arial" panose="020B0604020202020204" pitchFamily="34" charset="0"/>
              <a:buChar char="•"/>
            </a:pPr>
            <a:r>
              <a:rPr lang="en-GB" sz="1000" dirty="0"/>
              <a:t>What might a Jewish way of life look like?</a:t>
            </a:r>
          </a:p>
          <a:p>
            <a:pPr marL="171450" indent="-171450">
              <a:buFont typeface="Arial" panose="020B0604020202020204" pitchFamily="34" charset="0"/>
              <a:buChar char="•"/>
            </a:pPr>
            <a:r>
              <a:rPr lang="en-GB" sz="1000" dirty="0"/>
              <a:t>What do Christians believe God is like?</a:t>
            </a:r>
          </a:p>
          <a:p>
            <a:pPr marL="171450" indent="-171450">
              <a:buFont typeface="Arial" panose="020B0604020202020204" pitchFamily="34" charset="0"/>
              <a:buChar char="•"/>
            </a:pPr>
            <a:r>
              <a:rPr lang="en-GB" sz="1000" dirty="0"/>
              <a:t>What happens in families where there is no religion?</a:t>
            </a:r>
          </a:p>
          <a:p>
            <a:r>
              <a:rPr lang="en-GB" sz="1000" b="1" dirty="0"/>
              <a:t>In Year 2:</a:t>
            </a:r>
          </a:p>
          <a:p>
            <a:pPr marL="171450" indent="-171450">
              <a:buFont typeface="Arial" panose="020B0604020202020204" pitchFamily="34" charset="0"/>
              <a:buChar char="•"/>
            </a:pPr>
            <a:r>
              <a:rPr lang="en-GB" sz="1000" dirty="0"/>
              <a:t>How and why do Christians pray?</a:t>
            </a:r>
          </a:p>
          <a:p>
            <a:pPr marL="171450" indent="-171450">
              <a:buFont typeface="Arial" panose="020B0604020202020204" pitchFamily="34" charset="0"/>
              <a:buChar char="•"/>
            </a:pPr>
            <a:r>
              <a:rPr lang="en-GB" sz="1000" dirty="0"/>
              <a:t>Why is the prophet Muhammed important to Muslims?</a:t>
            </a:r>
          </a:p>
          <a:p>
            <a:pPr marL="171450" indent="-171450">
              <a:buFont typeface="Arial" panose="020B0604020202020204" pitchFamily="34" charset="0"/>
              <a:buChar char="•"/>
            </a:pPr>
            <a:r>
              <a:rPr lang="en-GB" sz="1000" dirty="0"/>
              <a:t>What makes a place special to believers?</a:t>
            </a:r>
          </a:p>
          <a:p>
            <a:pPr marL="171450" indent="-171450">
              <a:buFont typeface="Arial" panose="020B0604020202020204" pitchFamily="34" charset="0"/>
              <a:buChar char="•"/>
            </a:pPr>
            <a:endParaRPr lang="en-GB" sz="1000" dirty="0"/>
          </a:p>
        </p:txBody>
      </p:sp>
      <p:sp>
        <p:nvSpPr>
          <p:cNvPr id="21" name="Rectangle: Rounded Corners 20">
            <a:extLst>
              <a:ext uri="{FF2B5EF4-FFF2-40B4-BE49-F238E27FC236}">
                <a16:creationId xmlns:a16="http://schemas.microsoft.com/office/drawing/2014/main" id="{E4B2B85E-CB29-4C94-8032-D5B48D23D3B7}"/>
              </a:ext>
            </a:extLst>
          </p:cNvPr>
          <p:cNvSpPr/>
          <p:nvPr/>
        </p:nvSpPr>
        <p:spPr>
          <a:xfrm>
            <a:off x="169271" y="3839777"/>
            <a:ext cx="3365666"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Example syllabus questions studied</a:t>
            </a:r>
          </a:p>
        </p:txBody>
      </p:sp>
      <p:sp>
        <p:nvSpPr>
          <p:cNvPr id="22" name="Rectangle: Rounded Corners 21">
            <a:extLst>
              <a:ext uri="{FF2B5EF4-FFF2-40B4-BE49-F238E27FC236}">
                <a16:creationId xmlns:a16="http://schemas.microsoft.com/office/drawing/2014/main" id="{2A0E68ED-6D5A-4BD9-8854-62A94DE42DD3}"/>
              </a:ext>
            </a:extLst>
          </p:cNvPr>
          <p:cNvSpPr/>
          <p:nvPr/>
        </p:nvSpPr>
        <p:spPr>
          <a:xfrm>
            <a:off x="3655248" y="3848032"/>
            <a:ext cx="2039113" cy="360984"/>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RE Steps of learning</a:t>
            </a:r>
          </a:p>
        </p:txBody>
      </p:sp>
      <p:sp>
        <p:nvSpPr>
          <p:cNvPr id="27" name="TextBox 26">
            <a:extLst>
              <a:ext uri="{FF2B5EF4-FFF2-40B4-BE49-F238E27FC236}">
                <a16:creationId xmlns:a16="http://schemas.microsoft.com/office/drawing/2014/main" id="{526DA62D-750B-40C5-BAE8-FE46FDBC87A3}"/>
              </a:ext>
            </a:extLst>
          </p:cNvPr>
          <p:cNvSpPr txBox="1"/>
          <p:nvPr/>
        </p:nvSpPr>
        <p:spPr>
          <a:xfrm>
            <a:off x="6307554" y="5929804"/>
            <a:ext cx="5741833" cy="707886"/>
          </a:xfrm>
          <a:prstGeom prst="rect">
            <a:avLst/>
          </a:prstGeom>
          <a:solidFill>
            <a:schemeClr val="accent6">
              <a:lumMod val="20000"/>
              <a:lumOff val="80000"/>
            </a:schemeClr>
          </a:solidFill>
        </p:spPr>
        <p:txBody>
          <a:bodyPr wrap="square" rtlCol="0">
            <a:spAutoFit/>
          </a:bodyPr>
          <a:lstStyle/>
          <a:p>
            <a:pPr algn="just"/>
            <a:r>
              <a:rPr lang="en-GB" sz="1000" dirty="0"/>
              <a:t>Willow Bank Infant School is a community of different faiths and beliefs. We recognise that not all people have a faith. When we are teaching and talking about a particular faith, we use non-biased language such as ‘some Christians believe that…’  Children are encouraged to talk about their own experiences and what they celebrate with family, be it a birthday, a festival, attending a place of worship or a wedding.</a:t>
            </a:r>
          </a:p>
        </p:txBody>
      </p:sp>
      <p:sp>
        <p:nvSpPr>
          <p:cNvPr id="26" name="Rectangle: Rounded Corners 25">
            <a:extLst>
              <a:ext uri="{FF2B5EF4-FFF2-40B4-BE49-F238E27FC236}">
                <a16:creationId xmlns:a16="http://schemas.microsoft.com/office/drawing/2014/main" id="{071997F2-D9B6-4C42-8495-3CDD08AF10BB}"/>
              </a:ext>
            </a:extLst>
          </p:cNvPr>
          <p:cNvSpPr/>
          <p:nvPr/>
        </p:nvSpPr>
        <p:spPr>
          <a:xfrm>
            <a:off x="6307555" y="5514124"/>
            <a:ext cx="2826920"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Recognising our community</a:t>
            </a:r>
          </a:p>
        </p:txBody>
      </p:sp>
      <p:pic>
        <p:nvPicPr>
          <p:cNvPr id="29" name="Picture 28">
            <a:extLst>
              <a:ext uri="{FF2B5EF4-FFF2-40B4-BE49-F238E27FC236}">
                <a16:creationId xmlns:a16="http://schemas.microsoft.com/office/drawing/2014/main" id="{90D93A67-B328-432B-B89B-676A98791AC1}"/>
              </a:ext>
            </a:extLst>
          </p:cNvPr>
          <p:cNvPicPr>
            <a:picLocks noChangeAspect="1"/>
          </p:cNvPicPr>
          <p:nvPr/>
        </p:nvPicPr>
        <p:blipFill>
          <a:blip r:embed="rId4"/>
          <a:stretch>
            <a:fillRect/>
          </a:stretch>
        </p:blipFill>
        <p:spPr>
          <a:xfrm>
            <a:off x="10725394" y="100668"/>
            <a:ext cx="1323994" cy="1288016"/>
          </a:xfrm>
          <a:prstGeom prst="rect">
            <a:avLst/>
          </a:prstGeom>
        </p:spPr>
      </p:pic>
      <p:pic>
        <p:nvPicPr>
          <p:cNvPr id="30" name="Picture 29">
            <a:extLst>
              <a:ext uri="{FF2B5EF4-FFF2-40B4-BE49-F238E27FC236}">
                <a16:creationId xmlns:a16="http://schemas.microsoft.com/office/drawing/2014/main" id="{51EA03ED-8DD3-49BA-8678-4D1C7EFD8F63}"/>
              </a:ext>
            </a:extLst>
          </p:cNvPr>
          <p:cNvPicPr>
            <a:picLocks noChangeAspect="1"/>
          </p:cNvPicPr>
          <p:nvPr/>
        </p:nvPicPr>
        <p:blipFill>
          <a:blip r:embed="rId5"/>
          <a:stretch>
            <a:fillRect/>
          </a:stretch>
        </p:blipFill>
        <p:spPr>
          <a:xfrm>
            <a:off x="4895200" y="595877"/>
            <a:ext cx="389398" cy="389398"/>
          </a:xfrm>
          <a:prstGeom prst="rect">
            <a:avLst/>
          </a:prstGeom>
        </p:spPr>
      </p:pic>
      <p:sp>
        <p:nvSpPr>
          <p:cNvPr id="31" name="TextBox 30">
            <a:extLst>
              <a:ext uri="{FF2B5EF4-FFF2-40B4-BE49-F238E27FC236}">
                <a16:creationId xmlns:a16="http://schemas.microsoft.com/office/drawing/2014/main" id="{AA123D5B-0512-4AA1-A955-C73C4B04409E}"/>
              </a:ext>
            </a:extLst>
          </p:cNvPr>
          <p:cNvSpPr txBox="1"/>
          <p:nvPr/>
        </p:nvSpPr>
        <p:spPr>
          <a:xfrm>
            <a:off x="575283" y="611507"/>
            <a:ext cx="4230661" cy="400110"/>
          </a:xfrm>
          <a:prstGeom prst="rect">
            <a:avLst/>
          </a:prstGeom>
          <a:noFill/>
        </p:spPr>
        <p:txBody>
          <a:bodyPr wrap="square" rtlCol="0">
            <a:spAutoFit/>
          </a:bodyPr>
          <a:lstStyle/>
          <a:p>
            <a:r>
              <a:rPr lang="en-GB" sz="2000" dirty="0">
                <a:latin typeface="Berlin Sans FB Demi" panose="020E0802020502020306" pitchFamily="34" charset="0"/>
              </a:rPr>
              <a:t>Vision</a:t>
            </a:r>
          </a:p>
        </p:txBody>
      </p:sp>
      <p:sp>
        <p:nvSpPr>
          <p:cNvPr id="32" name="TextBox 31">
            <a:extLst>
              <a:ext uri="{FF2B5EF4-FFF2-40B4-BE49-F238E27FC236}">
                <a16:creationId xmlns:a16="http://schemas.microsoft.com/office/drawing/2014/main" id="{D8E55A16-7FE0-42B8-8080-2047562706D3}"/>
              </a:ext>
            </a:extLst>
          </p:cNvPr>
          <p:cNvSpPr txBox="1"/>
          <p:nvPr/>
        </p:nvSpPr>
        <p:spPr>
          <a:xfrm>
            <a:off x="122234" y="1064632"/>
            <a:ext cx="4646893" cy="553998"/>
          </a:xfrm>
          <a:prstGeom prst="rect">
            <a:avLst/>
          </a:prstGeom>
          <a:solidFill>
            <a:schemeClr val="accent6">
              <a:lumMod val="60000"/>
              <a:lumOff val="40000"/>
            </a:schemeClr>
          </a:solidFill>
        </p:spPr>
        <p:txBody>
          <a:bodyPr wrap="square" rtlCol="0">
            <a:spAutoFit/>
          </a:bodyPr>
          <a:lstStyle/>
          <a:p>
            <a:pPr algn="just"/>
            <a:r>
              <a:rPr lang="en-GB" sz="1000" dirty="0"/>
              <a:t>For Religious Education at Willow Bank Infant School to be a warm, inclusive and inspiring subject where every child feels valued, curious, and confident to explore big questions about life, belief and belonging.</a:t>
            </a:r>
          </a:p>
        </p:txBody>
      </p:sp>
      <p:sp>
        <p:nvSpPr>
          <p:cNvPr id="33" name="TextBox 32">
            <a:extLst>
              <a:ext uri="{FF2B5EF4-FFF2-40B4-BE49-F238E27FC236}">
                <a16:creationId xmlns:a16="http://schemas.microsoft.com/office/drawing/2014/main" id="{13099BF5-3170-48F4-BEA6-648790B511AB}"/>
              </a:ext>
            </a:extLst>
          </p:cNvPr>
          <p:cNvSpPr txBox="1"/>
          <p:nvPr/>
        </p:nvSpPr>
        <p:spPr>
          <a:xfrm>
            <a:off x="3880271" y="56475"/>
            <a:ext cx="6845123" cy="276999"/>
          </a:xfrm>
          <a:prstGeom prst="rect">
            <a:avLst/>
          </a:prstGeom>
          <a:noFill/>
        </p:spPr>
        <p:txBody>
          <a:bodyPr wrap="square" rtlCol="0">
            <a:spAutoFit/>
          </a:bodyPr>
          <a:lstStyle/>
          <a:p>
            <a:r>
              <a:rPr lang="en-GB" sz="1200" dirty="0">
                <a:solidFill>
                  <a:schemeClr val="accent6">
                    <a:lumMod val="75000"/>
                  </a:schemeClr>
                </a:solidFill>
                <a:latin typeface="Arial Rounded MT Bold" panose="020F0704030504030204" pitchFamily="34" charset="0"/>
              </a:rPr>
              <a:t>Kindness           Respect             Resilience          Independence          Community           Bravery</a:t>
            </a:r>
            <a:endParaRPr lang="en-GB" sz="1400" dirty="0">
              <a:solidFill>
                <a:schemeClr val="accent6">
                  <a:lumMod val="75000"/>
                </a:schemeClr>
              </a:solidFill>
              <a:latin typeface="Arial Rounded MT Bold" panose="020F0704030504030204" pitchFamily="34" charset="0"/>
            </a:endParaRPr>
          </a:p>
        </p:txBody>
      </p:sp>
      <p:sp>
        <p:nvSpPr>
          <p:cNvPr id="34" name="TextBox 33">
            <a:extLst>
              <a:ext uri="{FF2B5EF4-FFF2-40B4-BE49-F238E27FC236}">
                <a16:creationId xmlns:a16="http://schemas.microsoft.com/office/drawing/2014/main" id="{650C512F-DF4B-471F-97C2-8BC0D463C130}"/>
              </a:ext>
            </a:extLst>
          </p:cNvPr>
          <p:cNvSpPr txBox="1"/>
          <p:nvPr/>
        </p:nvSpPr>
        <p:spPr>
          <a:xfrm>
            <a:off x="6288505" y="4275610"/>
            <a:ext cx="5725302" cy="1200329"/>
          </a:xfrm>
          <a:prstGeom prst="rect">
            <a:avLst/>
          </a:prstGeom>
          <a:solidFill>
            <a:schemeClr val="accent6">
              <a:lumMod val="20000"/>
              <a:lumOff val="80000"/>
            </a:schemeClr>
          </a:solidFill>
        </p:spPr>
        <p:txBody>
          <a:bodyPr wrap="square" rtlCol="0">
            <a:spAutoFit/>
          </a:bodyPr>
          <a:lstStyle/>
          <a:p>
            <a:pPr algn="ctr"/>
            <a:r>
              <a:rPr lang="en-GB" dirty="0"/>
              <a:t>Belonging</a:t>
            </a:r>
          </a:p>
          <a:p>
            <a:pPr algn="ctr"/>
            <a:r>
              <a:rPr lang="en-GB" dirty="0"/>
              <a:t>Community</a:t>
            </a:r>
          </a:p>
          <a:p>
            <a:pPr algn="ctr"/>
            <a:r>
              <a:rPr lang="en-GB" dirty="0"/>
              <a:t>Respect</a:t>
            </a:r>
          </a:p>
          <a:p>
            <a:pPr algn="ctr"/>
            <a:r>
              <a:rPr lang="en-GB" dirty="0"/>
              <a:t>Kindness </a:t>
            </a:r>
          </a:p>
        </p:txBody>
      </p:sp>
      <p:sp>
        <p:nvSpPr>
          <p:cNvPr id="35" name="Rectangle: Rounded Corners 34">
            <a:extLst>
              <a:ext uri="{FF2B5EF4-FFF2-40B4-BE49-F238E27FC236}">
                <a16:creationId xmlns:a16="http://schemas.microsoft.com/office/drawing/2014/main" id="{32DBE4EC-5621-4156-98D1-1DFE553EC265}"/>
              </a:ext>
            </a:extLst>
          </p:cNvPr>
          <p:cNvSpPr/>
          <p:nvPr/>
        </p:nvSpPr>
        <p:spPr>
          <a:xfrm>
            <a:off x="6307554" y="3842711"/>
            <a:ext cx="1762901"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r>
              <a:rPr lang="en-GB" sz="1600" b="1" dirty="0">
                <a:solidFill>
                  <a:schemeClr val="tx1"/>
                </a:solidFill>
              </a:rPr>
              <a:t>Key concepts</a:t>
            </a:r>
          </a:p>
          <a:p>
            <a:pPr algn="ctr"/>
            <a:endParaRPr lang="en-GB" sz="1600" b="1" dirty="0">
              <a:solidFill>
                <a:schemeClr val="tx1"/>
              </a:solidFill>
            </a:endParaRPr>
          </a:p>
        </p:txBody>
      </p:sp>
      <p:sp>
        <p:nvSpPr>
          <p:cNvPr id="23" name="TextBox 22">
            <a:extLst>
              <a:ext uri="{FF2B5EF4-FFF2-40B4-BE49-F238E27FC236}">
                <a16:creationId xmlns:a16="http://schemas.microsoft.com/office/drawing/2014/main" id="{FAE7B463-7513-42C1-8A0D-1CE55B1AB983}"/>
              </a:ext>
            </a:extLst>
          </p:cNvPr>
          <p:cNvSpPr txBox="1"/>
          <p:nvPr/>
        </p:nvSpPr>
        <p:spPr>
          <a:xfrm>
            <a:off x="3659982" y="4275610"/>
            <a:ext cx="2522528" cy="2246769"/>
          </a:xfrm>
          <a:prstGeom prst="rect">
            <a:avLst/>
          </a:prstGeom>
          <a:solidFill>
            <a:schemeClr val="accent6">
              <a:lumMod val="20000"/>
              <a:lumOff val="80000"/>
            </a:schemeClr>
          </a:solidFill>
        </p:spPr>
        <p:txBody>
          <a:bodyPr wrap="square" rtlCol="0">
            <a:spAutoFit/>
          </a:bodyPr>
          <a:lstStyle/>
          <a:p>
            <a:pPr algn="just"/>
            <a:r>
              <a:rPr lang="en-GB" sz="1000" dirty="0"/>
              <a:t>At Willow Bank Infant School we explore all of the religions within our community to ensure all children feel valued and respected. </a:t>
            </a:r>
          </a:p>
          <a:p>
            <a:pPr algn="just"/>
            <a:endParaRPr lang="en-GB" sz="1000" dirty="0"/>
          </a:p>
          <a:p>
            <a:pPr algn="just"/>
            <a:r>
              <a:rPr lang="en-GB" sz="1000" dirty="0"/>
              <a:t>Our curriculum follows syllabus questions focussed on Christianity, Humanism, Judaism and Islam. These are frequently revisited to ensure we are building on prior learning and other religions such as </a:t>
            </a:r>
            <a:r>
              <a:rPr lang="en-GB" sz="1000" dirty="0" err="1"/>
              <a:t>Siki</a:t>
            </a:r>
            <a:r>
              <a:rPr lang="en-GB" sz="1000" dirty="0"/>
              <a:t> and Hindu Dharma are taught in the Junior school. </a:t>
            </a:r>
          </a:p>
          <a:p>
            <a:pPr algn="just"/>
            <a:endParaRPr lang="en-GB" sz="1000" dirty="0"/>
          </a:p>
          <a:p>
            <a:pPr algn="just"/>
            <a:r>
              <a:rPr lang="en-GB" sz="1000" dirty="0"/>
              <a:t>Frequently, we will make links between religions and experiences, for example by comparing places of worship or way of life. </a:t>
            </a:r>
          </a:p>
        </p:txBody>
      </p:sp>
    </p:spTree>
    <p:extLst>
      <p:ext uri="{BB962C8B-B14F-4D97-AF65-F5344CB8AC3E}">
        <p14:creationId xmlns:p14="http://schemas.microsoft.com/office/powerpoint/2010/main" val="17315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1E817C1-90D1-4CCC-891C-3BC8E78CB1BD}"/>
              </a:ext>
            </a:extLst>
          </p:cNvPr>
          <p:cNvSpPr/>
          <p:nvPr/>
        </p:nvSpPr>
        <p:spPr>
          <a:xfrm>
            <a:off x="1619" y="4687599"/>
            <a:ext cx="12192000" cy="2186367"/>
          </a:xfrm>
          <a:prstGeom prst="rect">
            <a:avLst/>
          </a:pr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7B6FD493-E322-4BAC-9000-F1CF25652F0B}"/>
              </a:ext>
            </a:extLst>
          </p:cNvPr>
          <p:cNvPicPr>
            <a:picLocks noChangeAspect="1"/>
          </p:cNvPicPr>
          <p:nvPr/>
        </p:nvPicPr>
        <p:blipFill>
          <a:blip r:embed="rId2"/>
          <a:stretch>
            <a:fillRect/>
          </a:stretch>
        </p:blipFill>
        <p:spPr>
          <a:xfrm>
            <a:off x="209592" y="4731776"/>
            <a:ext cx="466725" cy="447675"/>
          </a:xfrm>
          <a:prstGeom prst="rect">
            <a:avLst/>
          </a:prstGeom>
        </p:spPr>
      </p:pic>
      <p:sp>
        <p:nvSpPr>
          <p:cNvPr id="10" name="TextBox 9">
            <a:extLst>
              <a:ext uri="{FF2B5EF4-FFF2-40B4-BE49-F238E27FC236}">
                <a16:creationId xmlns:a16="http://schemas.microsoft.com/office/drawing/2014/main" id="{F22AFE0C-226A-46F4-A053-4EC8197564CF}"/>
              </a:ext>
            </a:extLst>
          </p:cNvPr>
          <p:cNvSpPr txBox="1"/>
          <p:nvPr/>
        </p:nvSpPr>
        <p:spPr>
          <a:xfrm>
            <a:off x="171186" y="988493"/>
            <a:ext cx="5917806" cy="1169551"/>
          </a:xfrm>
          <a:prstGeom prst="rect">
            <a:avLst/>
          </a:prstGeom>
          <a:solidFill>
            <a:schemeClr val="accent6">
              <a:lumMod val="20000"/>
              <a:lumOff val="80000"/>
            </a:schemeClr>
          </a:solidFill>
        </p:spPr>
        <p:txBody>
          <a:bodyPr wrap="square" rtlCol="0">
            <a:spAutoFit/>
          </a:bodyPr>
          <a:lstStyle/>
          <a:p>
            <a:pPr algn="just"/>
            <a:r>
              <a:rPr lang="en-GB" sz="1000" dirty="0"/>
              <a:t>Teachers carefully assess how children are developing their understanding in RE within lessons. They do this by planning purposeful questions for children to respond to, listening to their verbal ideas and assessing their written work. Key vocabulary will build through a unit of work and teachers will check children’s understanding of this vocabulary in lessons. Teachers will plan to address common misconceptions within RE lessons and develop children’s understanding that others may have different viewpoints to their own and that that is okay. At the end of a unit, teachers will consider which children are secure in their knowledge and understanding and which children will need more support in the following unit to develop this.  </a:t>
            </a:r>
          </a:p>
        </p:txBody>
      </p:sp>
      <p:sp>
        <p:nvSpPr>
          <p:cNvPr id="13" name="TextBox 12">
            <a:extLst>
              <a:ext uri="{FF2B5EF4-FFF2-40B4-BE49-F238E27FC236}">
                <a16:creationId xmlns:a16="http://schemas.microsoft.com/office/drawing/2014/main" id="{A61B8466-1A1D-49B6-AF37-B2948677450C}"/>
              </a:ext>
            </a:extLst>
          </p:cNvPr>
          <p:cNvSpPr txBox="1"/>
          <p:nvPr/>
        </p:nvSpPr>
        <p:spPr>
          <a:xfrm>
            <a:off x="171186" y="2600948"/>
            <a:ext cx="5917804" cy="707886"/>
          </a:xfrm>
          <a:prstGeom prst="rect">
            <a:avLst/>
          </a:prstGeom>
          <a:solidFill>
            <a:schemeClr val="accent6">
              <a:lumMod val="20000"/>
              <a:lumOff val="80000"/>
            </a:schemeClr>
          </a:solidFill>
        </p:spPr>
        <p:txBody>
          <a:bodyPr wrap="square" rtlCol="0">
            <a:spAutoFit/>
          </a:bodyPr>
          <a:lstStyle/>
          <a:p>
            <a:pPr algn="just"/>
            <a:r>
              <a:rPr lang="en-GB" sz="1000" dirty="0"/>
              <a:t>RE is largely discussion based and it provides many opportunities for children to share their own views and experiences. This means that children are not limited by getting an answer wrong or not being able to write their answer. Children requiring additional support are planned for by the teachers to ensure they can access the lesson content and be successful. </a:t>
            </a:r>
          </a:p>
        </p:txBody>
      </p:sp>
      <p:sp>
        <p:nvSpPr>
          <p:cNvPr id="14" name="TextBox 13">
            <a:extLst>
              <a:ext uri="{FF2B5EF4-FFF2-40B4-BE49-F238E27FC236}">
                <a16:creationId xmlns:a16="http://schemas.microsoft.com/office/drawing/2014/main" id="{607DE237-C554-43E6-A5B8-3D1D55ABF936}"/>
              </a:ext>
            </a:extLst>
          </p:cNvPr>
          <p:cNvSpPr txBox="1"/>
          <p:nvPr/>
        </p:nvSpPr>
        <p:spPr>
          <a:xfrm>
            <a:off x="637911" y="4729415"/>
            <a:ext cx="8349176" cy="400110"/>
          </a:xfrm>
          <a:prstGeom prst="rect">
            <a:avLst/>
          </a:prstGeom>
          <a:noFill/>
        </p:spPr>
        <p:txBody>
          <a:bodyPr wrap="square" rtlCol="0">
            <a:spAutoFit/>
          </a:bodyPr>
          <a:lstStyle/>
          <a:p>
            <a:r>
              <a:rPr lang="en-GB" sz="2000" dirty="0">
                <a:latin typeface="Berlin Sans FB Demi" panose="020E0802020502020306" pitchFamily="34" charset="0"/>
              </a:rPr>
              <a:t>Impact – How will we know we have achieved?</a:t>
            </a:r>
          </a:p>
        </p:txBody>
      </p:sp>
      <p:sp>
        <p:nvSpPr>
          <p:cNvPr id="15" name="TextBox 14">
            <a:extLst>
              <a:ext uri="{FF2B5EF4-FFF2-40B4-BE49-F238E27FC236}">
                <a16:creationId xmlns:a16="http://schemas.microsoft.com/office/drawing/2014/main" id="{5A39CF5E-2011-4CE3-9249-53883B28D45D}"/>
              </a:ext>
            </a:extLst>
          </p:cNvPr>
          <p:cNvSpPr txBox="1"/>
          <p:nvPr/>
        </p:nvSpPr>
        <p:spPr>
          <a:xfrm>
            <a:off x="209592" y="5223628"/>
            <a:ext cx="2523460" cy="1015663"/>
          </a:xfrm>
          <a:prstGeom prst="rect">
            <a:avLst/>
          </a:prstGeom>
          <a:solidFill>
            <a:schemeClr val="accent6">
              <a:lumMod val="20000"/>
              <a:lumOff val="80000"/>
            </a:schemeClr>
          </a:solidFill>
        </p:spPr>
        <p:txBody>
          <a:bodyPr wrap="square" rtlCol="0">
            <a:spAutoFit/>
          </a:bodyPr>
          <a:lstStyle/>
          <a:p>
            <a:pPr algn="just"/>
            <a:r>
              <a:rPr lang="en-GB" sz="1000" dirty="0"/>
              <a:t>Children at our school demonstrate our school values of Respect, Kindness and Community during RE lessons as well as more widely. Children can express a sense of belonging to the Willow Bank Infant School community. </a:t>
            </a:r>
          </a:p>
        </p:txBody>
      </p:sp>
      <p:sp>
        <p:nvSpPr>
          <p:cNvPr id="16" name="TextBox 15">
            <a:extLst>
              <a:ext uri="{FF2B5EF4-FFF2-40B4-BE49-F238E27FC236}">
                <a16:creationId xmlns:a16="http://schemas.microsoft.com/office/drawing/2014/main" id="{9175E30E-5384-4C07-98A0-E2CE7BF82785}"/>
              </a:ext>
            </a:extLst>
          </p:cNvPr>
          <p:cNvSpPr txBox="1"/>
          <p:nvPr/>
        </p:nvSpPr>
        <p:spPr>
          <a:xfrm>
            <a:off x="666487" y="99757"/>
            <a:ext cx="7242271" cy="400110"/>
          </a:xfrm>
          <a:prstGeom prst="rect">
            <a:avLst/>
          </a:prstGeom>
          <a:noFill/>
        </p:spPr>
        <p:txBody>
          <a:bodyPr wrap="square" rtlCol="0">
            <a:spAutoFit/>
          </a:bodyPr>
          <a:lstStyle/>
          <a:p>
            <a:r>
              <a:rPr lang="en-GB" sz="2000" dirty="0">
                <a:latin typeface="Berlin Sans FB Demi" panose="020E0802020502020306" pitchFamily="34" charset="0"/>
              </a:rPr>
              <a:t>Implementation </a:t>
            </a:r>
            <a:r>
              <a:rPr lang="en-GB" sz="2000" dirty="0" err="1">
                <a:latin typeface="Berlin Sans FB Demi" panose="020E0802020502020306" pitchFamily="34" charset="0"/>
              </a:rPr>
              <a:t>ctd</a:t>
            </a:r>
            <a:r>
              <a:rPr lang="en-GB" sz="2000" dirty="0">
                <a:latin typeface="Berlin Sans FB Demi" panose="020E0802020502020306" pitchFamily="34" charset="0"/>
              </a:rPr>
              <a:t>. – How do we achieve this?</a:t>
            </a:r>
          </a:p>
        </p:txBody>
      </p:sp>
      <p:pic>
        <p:nvPicPr>
          <p:cNvPr id="17" name="Picture 16">
            <a:extLst>
              <a:ext uri="{FF2B5EF4-FFF2-40B4-BE49-F238E27FC236}">
                <a16:creationId xmlns:a16="http://schemas.microsoft.com/office/drawing/2014/main" id="{9102AAA9-BF9B-4455-9D4F-06CF5B4AC324}"/>
              </a:ext>
            </a:extLst>
          </p:cNvPr>
          <p:cNvPicPr>
            <a:picLocks noChangeAspect="1"/>
          </p:cNvPicPr>
          <p:nvPr/>
        </p:nvPicPr>
        <p:blipFill>
          <a:blip r:embed="rId3"/>
          <a:stretch>
            <a:fillRect/>
          </a:stretch>
        </p:blipFill>
        <p:spPr>
          <a:xfrm>
            <a:off x="142612" y="77668"/>
            <a:ext cx="523875" cy="476250"/>
          </a:xfrm>
          <a:prstGeom prst="rect">
            <a:avLst/>
          </a:prstGeom>
        </p:spPr>
      </p:pic>
      <p:sp>
        <p:nvSpPr>
          <p:cNvPr id="19" name="Rectangle: Rounded Corners 18">
            <a:extLst>
              <a:ext uri="{FF2B5EF4-FFF2-40B4-BE49-F238E27FC236}">
                <a16:creationId xmlns:a16="http://schemas.microsoft.com/office/drawing/2014/main" id="{01FB2A82-FAFF-491D-8243-ACD85690EF6A}"/>
              </a:ext>
            </a:extLst>
          </p:cNvPr>
          <p:cNvSpPr/>
          <p:nvPr/>
        </p:nvSpPr>
        <p:spPr>
          <a:xfrm>
            <a:off x="171186" y="2237893"/>
            <a:ext cx="1762901"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Lowest 20%</a:t>
            </a:r>
          </a:p>
        </p:txBody>
      </p:sp>
      <p:sp>
        <p:nvSpPr>
          <p:cNvPr id="20" name="TextBox 19">
            <a:extLst>
              <a:ext uri="{FF2B5EF4-FFF2-40B4-BE49-F238E27FC236}">
                <a16:creationId xmlns:a16="http://schemas.microsoft.com/office/drawing/2014/main" id="{315F5F71-5EF9-4823-B5A5-89B4BC567A56}"/>
              </a:ext>
            </a:extLst>
          </p:cNvPr>
          <p:cNvSpPr txBox="1"/>
          <p:nvPr/>
        </p:nvSpPr>
        <p:spPr>
          <a:xfrm>
            <a:off x="6274191" y="552160"/>
            <a:ext cx="4431907" cy="1323439"/>
          </a:xfrm>
          <a:prstGeom prst="rect">
            <a:avLst/>
          </a:prstGeom>
          <a:solidFill>
            <a:schemeClr val="accent6">
              <a:lumMod val="20000"/>
              <a:lumOff val="80000"/>
            </a:schemeClr>
          </a:solidFill>
        </p:spPr>
        <p:txBody>
          <a:bodyPr wrap="square" rtlCol="0">
            <a:spAutoFit/>
          </a:bodyPr>
          <a:lstStyle/>
          <a:p>
            <a:pPr algn="just"/>
            <a:r>
              <a:rPr lang="en-GB" sz="1000" dirty="0"/>
              <a:t>Teachers adapt the RE curriculum for their classes to meet the needs of their cohort and children with barriers to learning. This may mean that key vocabulary is introduced in different ways, the use of visuals and questioning is adapted for specific groups of children and the learning outcomes will look different for some children. Tasks completed by the children will be adapted and scaffolded to support children to maintain engagement and be successful. We aim for RE lessons to be engaging and purposeful and we enhance lessons with trips and visitors to bring RE teaching to life.  </a:t>
            </a:r>
          </a:p>
        </p:txBody>
      </p:sp>
      <p:sp>
        <p:nvSpPr>
          <p:cNvPr id="21" name="Rectangle: Rounded Corners 20">
            <a:extLst>
              <a:ext uri="{FF2B5EF4-FFF2-40B4-BE49-F238E27FC236}">
                <a16:creationId xmlns:a16="http://schemas.microsoft.com/office/drawing/2014/main" id="{F7BE7681-6CE6-4507-BE68-DBD9BBF96B3B}"/>
              </a:ext>
            </a:extLst>
          </p:cNvPr>
          <p:cNvSpPr/>
          <p:nvPr/>
        </p:nvSpPr>
        <p:spPr>
          <a:xfrm>
            <a:off x="6274192" y="188680"/>
            <a:ext cx="4136631"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Supporting children with barriers to learning</a:t>
            </a:r>
          </a:p>
        </p:txBody>
      </p:sp>
      <p:sp>
        <p:nvSpPr>
          <p:cNvPr id="22" name="TextBox 21">
            <a:extLst>
              <a:ext uri="{FF2B5EF4-FFF2-40B4-BE49-F238E27FC236}">
                <a16:creationId xmlns:a16="http://schemas.microsoft.com/office/drawing/2014/main" id="{ED1819F0-28F9-4AD5-BB7A-4BE9E46A96A1}"/>
              </a:ext>
            </a:extLst>
          </p:cNvPr>
          <p:cNvSpPr txBox="1"/>
          <p:nvPr/>
        </p:nvSpPr>
        <p:spPr>
          <a:xfrm>
            <a:off x="6274191" y="2351267"/>
            <a:ext cx="5775194" cy="1015663"/>
          </a:xfrm>
          <a:prstGeom prst="rect">
            <a:avLst/>
          </a:prstGeom>
          <a:solidFill>
            <a:schemeClr val="accent6">
              <a:lumMod val="20000"/>
              <a:lumOff val="80000"/>
            </a:schemeClr>
          </a:solidFill>
        </p:spPr>
        <p:txBody>
          <a:bodyPr wrap="square" rtlCol="0">
            <a:spAutoFit/>
          </a:bodyPr>
          <a:lstStyle/>
          <a:p>
            <a:pPr algn="just"/>
            <a:r>
              <a:rPr lang="en-GB" sz="1000" dirty="0"/>
              <a:t>We attend places of worship on school trips such as our local church, mosque and synagogue. We have visitors in to school, such as a vicar to speak during our school community’s Harvest assembly and our local Rabbi. We celebrate religious festivals and events in class and in assemblies, such as Diwali and Easter. We sing a wide range of hymns and religious songs in RE lessons and singing assemblies. We encourage families and members of our community to share their differences, for example by inviting them to speak about their religious items of clothing, how they celebrate religious festivals and why they hold their beliefs.</a:t>
            </a:r>
          </a:p>
        </p:txBody>
      </p:sp>
      <p:sp>
        <p:nvSpPr>
          <p:cNvPr id="18" name="Rectangle: Rounded Corners 17">
            <a:extLst>
              <a:ext uri="{FF2B5EF4-FFF2-40B4-BE49-F238E27FC236}">
                <a16:creationId xmlns:a16="http://schemas.microsoft.com/office/drawing/2014/main" id="{2BB34F85-E202-4190-A8BA-7E998BDFFB5A}"/>
              </a:ext>
            </a:extLst>
          </p:cNvPr>
          <p:cNvSpPr/>
          <p:nvPr/>
        </p:nvSpPr>
        <p:spPr>
          <a:xfrm>
            <a:off x="6274192" y="1973772"/>
            <a:ext cx="3767428"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Cultural capital, inclusion and diversity</a:t>
            </a:r>
          </a:p>
        </p:txBody>
      </p:sp>
      <p:sp>
        <p:nvSpPr>
          <p:cNvPr id="23" name="Rectangle: Rounded Corners 22">
            <a:extLst>
              <a:ext uri="{FF2B5EF4-FFF2-40B4-BE49-F238E27FC236}">
                <a16:creationId xmlns:a16="http://schemas.microsoft.com/office/drawing/2014/main" id="{BE5A2903-53E8-4ED4-924B-B0D0E46AB73A}"/>
              </a:ext>
            </a:extLst>
          </p:cNvPr>
          <p:cNvSpPr/>
          <p:nvPr/>
        </p:nvSpPr>
        <p:spPr>
          <a:xfrm>
            <a:off x="171185" y="610998"/>
            <a:ext cx="1762901"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Assessment</a:t>
            </a:r>
          </a:p>
        </p:txBody>
      </p:sp>
      <p:sp>
        <p:nvSpPr>
          <p:cNvPr id="24" name="TextBox 23">
            <a:extLst>
              <a:ext uri="{FF2B5EF4-FFF2-40B4-BE49-F238E27FC236}">
                <a16:creationId xmlns:a16="http://schemas.microsoft.com/office/drawing/2014/main" id="{568B5D22-2DDC-43AC-9865-FF009B9A6E46}"/>
              </a:ext>
            </a:extLst>
          </p:cNvPr>
          <p:cNvSpPr txBox="1"/>
          <p:nvPr/>
        </p:nvSpPr>
        <p:spPr>
          <a:xfrm>
            <a:off x="171185" y="3865143"/>
            <a:ext cx="5917804" cy="707886"/>
          </a:xfrm>
          <a:prstGeom prst="rect">
            <a:avLst/>
          </a:prstGeom>
          <a:solidFill>
            <a:schemeClr val="accent6">
              <a:lumMod val="20000"/>
              <a:lumOff val="80000"/>
            </a:schemeClr>
          </a:solidFill>
        </p:spPr>
        <p:txBody>
          <a:bodyPr wrap="square" rtlCol="0">
            <a:spAutoFit/>
          </a:bodyPr>
          <a:lstStyle/>
          <a:p>
            <a:pPr algn="just"/>
            <a:r>
              <a:rPr lang="en-GB" sz="1000" dirty="0"/>
              <a:t>Our RE lead attends regular borough CPD meetings with other schools to develop our curriculum in line with other schools in the local area to ensure full coverage of Berkshire SACRE. RE leads at the Infant and Junior school meet regularly to collaborate on planning and support teachers with their RE planning. The NATRE website provides many resources to support teachers professional development.  </a:t>
            </a:r>
          </a:p>
        </p:txBody>
      </p:sp>
      <p:sp>
        <p:nvSpPr>
          <p:cNvPr id="25" name="Rectangle: Rounded Corners 24">
            <a:extLst>
              <a:ext uri="{FF2B5EF4-FFF2-40B4-BE49-F238E27FC236}">
                <a16:creationId xmlns:a16="http://schemas.microsoft.com/office/drawing/2014/main" id="{11DDB570-8403-4DCE-8F79-06F72F4A5FDF}"/>
              </a:ext>
            </a:extLst>
          </p:cNvPr>
          <p:cNvSpPr/>
          <p:nvPr/>
        </p:nvSpPr>
        <p:spPr>
          <a:xfrm>
            <a:off x="171185" y="3441210"/>
            <a:ext cx="2744968" cy="422269"/>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Professional development</a:t>
            </a:r>
          </a:p>
        </p:txBody>
      </p:sp>
      <p:sp>
        <p:nvSpPr>
          <p:cNvPr id="26" name="TextBox 25">
            <a:extLst>
              <a:ext uri="{FF2B5EF4-FFF2-40B4-BE49-F238E27FC236}">
                <a16:creationId xmlns:a16="http://schemas.microsoft.com/office/drawing/2014/main" id="{506ABA8E-C435-4D94-993B-A957E46E1C44}"/>
              </a:ext>
            </a:extLst>
          </p:cNvPr>
          <p:cNvSpPr txBox="1"/>
          <p:nvPr/>
        </p:nvSpPr>
        <p:spPr>
          <a:xfrm>
            <a:off x="6300761" y="3775739"/>
            <a:ext cx="5775191" cy="861774"/>
          </a:xfrm>
          <a:prstGeom prst="rect">
            <a:avLst/>
          </a:prstGeom>
          <a:solidFill>
            <a:schemeClr val="accent6">
              <a:lumMod val="20000"/>
              <a:lumOff val="80000"/>
            </a:schemeClr>
          </a:solidFill>
        </p:spPr>
        <p:txBody>
          <a:bodyPr wrap="square" rtlCol="0">
            <a:spAutoFit/>
          </a:bodyPr>
          <a:lstStyle/>
          <a:p>
            <a:pPr algn="just"/>
            <a:r>
              <a:rPr lang="en-GB" sz="1000" dirty="0"/>
              <a:t>RE lessons build on our school value of Community, Respect and Kindness which underpins our assemblies. Our RE curriculum frequently links with our PSHE curriculum and promotes spiritual, moral, social and cultural development. RE is an excellent subject for developing children’s speaking and listening skills in line with our EYFS and English curriculums. Furthermore, it often builds on our history curriculum for example when we explore religious beliefs during a time period (e.g. during our Great Fire of London topic in Year 2).</a:t>
            </a:r>
          </a:p>
        </p:txBody>
      </p:sp>
      <p:sp>
        <p:nvSpPr>
          <p:cNvPr id="27" name="Rectangle: Rounded Corners 26">
            <a:extLst>
              <a:ext uri="{FF2B5EF4-FFF2-40B4-BE49-F238E27FC236}">
                <a16:creationId xmlns:a16="http://schemas.microsoft.com/office/drawing/2014/main" id="{0DAEE164-4B3A-42AE-9AD8-7A41CD76DFD5}"/>
              </a:ext>
            </a:extLst>
          </p:cNvPr>
          <p:cNvSpPr/>
          <p:nvPr/>
        </p:nvSpPr>
        <p:spPr>
          <a:xfrm>
            <a:off x="6300761" y="3437512"/>
            <a:ext cx="1762901" cy="37749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Curriculum links</a:t>
            </a:r>
          </a:p>
        </p:txBody>
      </p:sp>
      <p:pic>
        <p:nvPicPr>
          <p:cNvPr id="2" name="Picture 1">
            <a:extLst>
              <a:ext uri="{FF2B5EF4-FFF2-40B4-BE49-F238E27FC236}">
                <a16:creationId xmlns:a16="http://schemas.microsoft.com/office/drawing/2014/main" id="{CC7945F2-1709-4184-A3DA-857436187171}"/>
              </a:ext>
            </a:extLst>
          </p:cNvPr>
          <p:cNvPicPr>
            <a:picLocks noChangeAspect="1"/>
          </p:cNvPicPr>
          <p:nvPr/>
        </p:nvPicPr>
        <p:blipFill>
          <a:blip r:embed="rId4"/>
          <a:stretch>
            <a:fillRect/>
          </a:stretch>
        </p:blipFill>
        <p:spPr>
          <a:xfrm>
            <a:off x="10785523" y="66448"/>
            <a:ext cx="1329228" cy="1293108"/>
          </a:xfrm>
          <a:prstGeom prst="rect">
            <a:avLst/>
          </a:prstGeom>
        </p:spPr>
      </p:pic>
      <p:sp>
        <p:nvSpPr>
          <p:cNvPr id="28" name="TextBox 27">
            <a:extLst>
              <a:ext uri="{FF2B5EF4-FFF2-40B4-BE49-F238E27FC236}">
                <a16:creationId xmlns:a16="http://schemas.microsoft.com/office/drawing/2014/main" id="{9247816C-3D61-482C-A609-9573849EAB9F}"/>
              </a:ext>
            </a:extLst>
          </p:cNvPr>
          <p:cNvSpPr txBox="1"/>
          <p:nvPr/>
        </p:nvSpPr>
        <p:spPr>
          <a:xfrm>
            <a:off x="2818267" y="5102870"/>
            <a:ext cx="2518092" cy="1477328"/>
          </a:xfrm>
          <a:prstGeom prst="rect">
            <a:avLst/>
          </a:prstGeom>
          <a:solidFill>
            <a:schemeClr val="accent6">
              <a:lumMod val="20000"/>
              <a:lumOff val="80000"/>
            </a:schemeClr>
          </a:solidFill>
        </p:spPr>
        <p:txBody>
          <a:bodyPr wrap="square" rtlCol="0">
            <a:spAutoFit/>
          </a:bodyPr>
          <a:lstStyle/>
          <a:p>
            <a:pPr algn="just"/>
            <a:r>
              <a:rPr lang="en-GB" sz="1000" dirty="0"/>
              <a:t>Children can speak knowledgably about the key syllabus questions taught and what people belonging to that faith believe. They can use key vocabulary taught when speaking about these units of work. All children are able to be successful and make progress within RE lessons and can share what they have been engaged by and enjoyed in RE. </a:t>
            </a:r>
          </a:p>
        </p:txBody>
      </p:sp>
      <p:sp>
        <p:nvSpPr>
          <p:cNvPr id="29" name="TextBox 28">
            <a:extLst>
              <a:ext uri="{FF2B5EF4-FFF2-40B4-BE49-F238E27FC236}">
                <a16:creationId xmlns:a16="http://schemas.microsoft.com/office/drawing/2014/main" id="{02895FA9-473C-47F0-BA91-3172D3EE4B75}"/>
              </a:ext>
            </a:extLst>
          </p:cNvPr>
          <p:cNvSpPr txBox="1"/>
          <p:nvPr/>
        </p:nvSpPr>
        <p:spPr>
          <a:xfrm>
            <a:off x="5421574" y="5109194"/>
            <a:ext cx="2139114" cy="1477328"/>
          </a:xfrm>
          <a:prstGeom prst="rect">
            <a:avLst/>
          </a:prstGeom>
          <a:solidFill>
            <a:schemeClr val="accent6">
              <a:lumMod val="20000"/>
              <a:lumOff val="80000"/>
            </a:schemeClr>
          </a:solidFill>
        </p:spPr>
        <p:txBody>
          <a:bodyPr wrap="square" rtlCol="0">
            <a:spAutoFit/>
          </a:bodyPr>
          <a:lstStyle/>
          <a:p>
            <a:pPr algn="just"/>
            <a:r>
              <a:rPr lang="en-GB" sz="1000" dirty="0"/>
              <a:t>Teacher’s demonstrate confidence in what they are teaching and how to build on prior learning in RE. The lessons that teachers plan are well adapted to meet the needs of their cohort. Additional discussions are planned in as appropriate to ensure all faiths in the class feel a sense of belonging. </a:t>
            </a:r>
          </a:p>
        </p:txBody>
      </p:sp>
      <p:sp>
        <p:nvSpPr>
          <p:cNvPr id="30" name="TextBox 29">
            <a:extLst>
              <a:ext uri="{FF2B5EF4-FFF2-40B4-BE49-F238E27FC236}">
                <a16:creationId xmlns:a16="http://schemas.microsoft.com/office/drawing/2014/main" id="{2320FC08-93B3-48AF-9193-F7020245FFF0}"/>
              </a:ext>
            </a:extLst>
          </p:cNvPr>
          <p:cNvSpPr txBox="1"/>
          <p:nvPr/>
        </p:nvSpPr>
        <p:spPr>
          <a:xfrm>
            <a:off x="7618518" y="5095832"/>
            <a:ext cx="2523739" cy="1477328"/>
          </a:xfrm>
          <a:prstGeom prst="rect">
            <a:avLst/>
          </a:prstGeom>
          <a:solidFill>
            <a:schemeClr val="accent6">
              <a:lumMod val="20000"/>
              <a:lumOff val="80000"/>
            </a:schemeClr>
          </a:solidFill>
        </p:spPr>
        <p:txBody>
          <a:bodyPr wrap="square" rtlCol="0">
            <a:spAutoFit/>
          </a:bodyPr>
          <a:lstStyle/>
          <a:p>
            <a:pPr algn="just"/>
            <a:r>
              <a:rPr lang="en-GB" sz="1000" dirty="0"/>
              <a:t>The RE work in children’s books demonstrates full coverage of the RE curriculum. Children’s work uses key vocabulary effectively and builds towards the syllabus question. There is a wide variety of work from a range of faiths and a range of tasks e.g. exploration of artefacts, labelling religious photo depictions, explanations, photographs of drama exercises.</a:t>
            </a:r>
          </a:p>
        </p:txBody>
      </p:sp>
      <p:sp>
        <p:nvSpPr>
          <p:cNvPr id="31" name="TextBox 30">
            <a:extLst>
              <a:ext uri="{FF2B5EF4-FFF2-40B4-BE49-F238E27FC236}">
                <a16:creationId xmlns:a16="http://schemas.microsoft.com/office/drawing/2014/main" id="{BA2C3AAA-EA7C-46B0-9BE3-55AA0E433913}"/>
              </a:ext>
            </a:extLst>
          </p:cNvPr>
          <p:cNvSpPr txBox="1"/>
          <p:nvPr/>
        </p:nvSpPr>
        <p:spPr>
          <a:xfrm>
            <a:off x="10200087" y="5095474"/>
            <a:ext cx="1935702" cy="1323439"/>
          </a:xfrm>
          <a:prstGeom prst="rect">
            <a:avLst/>
          </a:prstGeom>
          <a:solidFill>
            <a:schemeClr val="accent6">
              <a:lumMod val="20000"/>
              <a:lumOff val="80000"/>
            </a:schemeClr>
          </a:solidFill>
        </p:spPr>
        <p:txBody>
          <a:bodyPr wrap="square" rtlCol="0">
            <a:spAutoFit/>
          </a:bodyPr>
          <a:lstStyle/>
          <a:p>
            <a:pPr algn="just"/>
            <a:r>
              <a:rPr lang="en-GB" sz="1000" dirty="0"/>
              <a:t>All children have experienced a school trip or special visit from a place of worship or religious leaders during their time at Willow Bank Infant School. All children have participated in special performances such as a Christmas nativity or Easter play.</a:t>
            </a:r>
          </a:p>
        </p:txBody>
      </p:sp>
    </p:spTree>
    <p:extLst>
      <p:ext uri="{BB962C8B-B14F-4D97-AF65-F5344CB8AC3E}">
        <p14:creationId xmlns:p14="http://schemas.microsoft.com/office/powerpoint/2010/main" val="2740574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658</TotalTime>
  <Words>1518</Words>
  <Application>Microsoft Office PowerPoint</Application>
  <PresentationFormat>Widescreen</PresentationFormat>
  <Paragraphs>57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Rounded MT Bold</vt:lpstr>
      <vt:lpstr>Berlin Sans FB Demi</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Grimes</dc:creator>
  <cp:lastModifiedBy>Deputy Headteacher</cp:lastModifiedBy>
  <cp:revision>44</cp:revision>
  <cp:lastPrinted>2024-04-03T09:12:13Z</cp:lastPrinted>
  <dcterms:created xsi:type="dcterms:W3CDTF">2024-03-05T08:32:47Z</dcterms:created>
  <dcterms:modified xsi:type="dcterms:W3CDTF">2026-01-07T15:40:28Z</dcterms:modified>
</cp:coreProperties>
</file>